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2" r:id="rId2"/>
    <p:sldMasterId id="2147483656" r:id="rId3"/>
    <p:sldMasterId id="2147483659" r:id="rId4"/>
  </p:sldMasterIdLst>
  <p:notesMasterIdLst>
    <p:notesMasterId r:id="rId30"/>
  </p:notesMasterIdLst>
  <p:handoutMasterIdLst>
    <p:handoutMasterId r:id="rId31"/>
  </p:handoutMasterIdLst>
  <p:sldIdLst>
    <p:sldId id="258" r:id="rId5"/>
    <p:sldId id="259" r:id="rId6"/>
    <p:sldId id="257" r:id="rId7"/>
    <p:sldId id="478" r:id="rId8"/>
    <p:sldId id="479" r:id="rId9"/>
    <p:sldId id="480" r:id="rId10"/>
    <p:sldId id="481" r:id="rId11"/>
    <p:sldId id="486" r:id="rId12"/>
    <p:sldId id="482" r:id="rId13"/>
    <p:sldId id="484" r:id="rId14"/>
    <p:sldId id="485" r:id="rId15"/>
    <p:sldId id="487" r:id="rId16"/>
    <p:sldId id="488" r:id="rId17"/>
    <p:sldId id="489" r:id="rId18"/>
    <p:sldId id="490" r:id="rId19"/>
    <p:sldId id="491" r:id="rId20"/>
    <p:sldId id="498" r:id="rId21"/>
    <p:sldId id="492" r:id="rId22"/>
    <p:sldId id="493" r:id="rId23"/>
    <p:sldId id="494" r:id="rId24"/>
    <p:sldId id="495" r:id="rId25"/>
    <p:sldId id="496" r:id="rId26"/>
    <p:sldId id="497" r:id="rId27"/>
    <p:sldId id="371" r:id="rId28"/>
    <p:sldId id="405" r:id="rId29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슬라이드" id="{CD9FE64B-B1E7-1E43-9462-EACB46420A5D}">
          <p14:sldIdLst>
            <p14:sldId id="258"/>
            <p14:sldId id="259"/>
            <p14:sldId id="257"/>
            <p14:sldId id="478"/>
            <p14:sldId id="479"/>
            <p14:sldId id="480"/>
            <p14:sldId id="481"/>
            <p14:sldId id="486"/>
            <p14:sldId id="482"/>
            <p14:sldId id="484"/>
            <p14:sldId id="485"/>
            <p14:sldId id="487"/>
            <p14:sldId id="488"/>
            <p14:sldId id="489"/>
            <p14:sldId id="490"/>
            <p14:sldId id="491"/>
            <p14:sldId id="498"/>
            <p14:sldId id="492"/>
            <p14:sldId id="493"/>
            <p14:sldId id="494"/>
            <p14:sldId id="495"/>
            <p14:sldId id="496"/>
            <p14:sldId id="497"/>
            <p14:sldId id="371"/>
          </p14:sldIdLst>
        </p14:section>
        <p14:section name="슬라이드_템플릿" id="{649E32E1-B900-234C-8FA7-3094BAF80331}">
          <p14:sldIdLst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80C535"/>
    <a:srgbClr val="343434"/>
    <a:srgbClr val="333333"/>
    <a:srgbClr val="FFFFCC"/>
    <a:srgbClr val="FFCC66"/>
    <a:srgbClr val="A7C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22" autoAdjust="0"/>
    <p:restoredTop sz="96415" autoAdjust="0"/>
  </p:normalViewPr>
  <p:slideViewPr>
    <p:cSldViewPr>
      <p:cViewPr>
        <p:scale>
          <a:sx n="150" d="100"/>
          <a:sy n="150" d="100"/>
        </p:scale>
        <p:origin x="536" y="15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58" d="100"/>
          <a:sy n="158" d="100"/>
        </p:scale>
        <p:origin x="1312" y="2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F5719-E0C8-497A-835A-DC7AF60E9786}" type="datetimeFigureOut">
              <a:rPr lang="ko-KR" altLang="en-US" smtClean="0">
                <a:latin typeface="Rix고딕 EB" pitchFamily="18" charset="-127"/>
                <a:ea typeface="Rix고딕 EB" pitchFamily="18" charset="-127"/>
              </a:rPr>
              <a:pPr/>
              <a:t>2017. 7. 16.</a:t>
            </a:fld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E8AAB-A6E2-4809-921B-690A759FE7B4}" type="slidenum">
              <a:rPr lang="ko-KR" altLang="en-US" smtClean="0">
                <a:latin typeface="Rix고딕 EB" pitchFamily="18" charset="-127"/>
                <a:ea typeface="Rix고딕 EB" pitchFamily="18" charset="-127"/>
              </a:rPr>
              <a:pPr/>
              <a:t>‹#›</a:t>
            </a:fld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505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fld id="{BC005E11-9FC4-4559-BF01-B81AA1525F34}" type="datetimeFigureOut">
              <a:rPr lang="ko-KR" altLang="en-US" smtClean="0"/>
              <a:pPr/>
              <a:t>2017. 7. 16.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fld id="{E298BA0C-7778-40CB-9F43-9459B3FAC4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788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0634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9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202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154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0936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theme" Target="../theme/theme3.xm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6381328"/>
            <a:ext cx="542434" cy="2115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5" r:id="rId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349298"/>
            <a:ext cx="735602" cy="3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6962792" y="6466459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6381328"/>
            <a:ext cx="542434" cy="211549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>
            <a:off x="332385" y="16095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32385" y="873742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965446" y="169465"/>
            <a:ext cx="928694" cy="244428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30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대외비</a:t>
            </a:r>
            <a:endParaRPr lang="en-US" altLang="ko-KR" sz="730" b="1" dirty="0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7"/>
          <p:cNvCxnSpPr/>
          <p:nvPr userDrawn="1"/>
        </p:nvCxnSpPr>
        <p:spPr>
          <a:xfrm>
            <a:off x="332385" y="6329662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5" r:id="rId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332385" y="16095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32385" y="873742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965446" y="169465"/>
            <a:ext cx="928694" cy="244428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30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기밀</a:t>
            </a:r>
            <a:endParaRPr lang="en-US" altLang="ko-KR" sz="730" b="1" dirty="0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6962792" y="6466459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파워포인트 문서 사용 안내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6381328"/>
            <a:ext cx="542434" cy="2115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hyperlink" Target="mailto:Seunghoon.baek@linecorp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6357" y="287066"/>
            <a:ext cx="7072362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600"/>
              </a:lnSpc>
            </a:pPr>
            <a:r>
              <a:rPr lang="en-US" altLang="ko-KR" sz="4500" b="1" spc="-150" dirty="0" smtClean="0">
                <a:latin typeface="맑은 고딕" pitchFamily="50" charset="-127"/>
                <a:ea typeface="맑은 고딕" pitchFamily="50" charset="-127"/>
              </a:rPr>
              <a:t>Spring Framework</a:t>
            </a:r>
          </a:p>
          <a:p>
            <a:pPr>
              <a:lnSpc>
                <a:spcPts val="5600"/>
              </a:lnSpc>
            </a:pPr>
            <a:r>
              <a:rPr lang="en-US" altLang="ko-KR" sz="4500" b="1" spc="-15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4500" b="1" spc="-150" dirty="0" smtClean="0">
                <a:latin typeface="맑은 고딕" pitchFamily="50" charset="-127"/>
                <a:ea typeface="맑은 고딕" pitchFamily="50" charset="-127"/>
              </a:rPr>
              <a:t> | Inversion of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5617" y="2291708"/>
            <a:ext cx="4437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백승훈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200" b="1" spc="-20" dirty="0" err="1" smtClean="0">
                <a:latin typeface="맑은 고딕" pitchFamily="50" charset="-127"/>
                <a:ea typeface="맑은 고딕" pitchFamily="50" charset="-127"/>
              </a:rPr>
              <a:t>Seunghoon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b="1" spc="-20" dirty="0" err="1" smtClean="0">
                <a:latin typeface="맑은 고딕" pitchFamily="50" charset="-127"/>
                <a:ea typeface="맑은 고딕" pitchFamily="50" charset="-127"/>
              </a:rPr>
              <a:t>Baek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en-US" altLang="en-US" sz="1200" b="1" spc="-20" dirty="0" smtClean="0">
                <a:latin typeface="맑은 고딕" pitchFamily="50" charset="-127"/>
                <a:ea typeface="맑은 고딕" pitchFamily="50" charset="-127"/>
                <a:hlinkClick r:id="rId4"/>
              </a:rPr>
              <a:t>seunghoon.baek@linecorp.com</a:t>
            </a:r>
            <a:r>
              <a:rPr lang="en-US" altLang="en-US" sz="12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200" b="1" spc="-2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2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34298" y="2214554"/>
            <a:ext cx="342000" cy="15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936788" y="1172932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DI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계속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1400" b="1" spc="-2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 Without Spring F/W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45145" y="1628800"/>
            <a:ext cx="785225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객체의 의존성을 낮추는 방법은 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</a:rPr>
              <a:t>생성자를 이용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u="sng" spc="-20" dirty="0" smtClean="0">
                <a:latin typeface="맑은 고딕" pitchFamily="50" charset="-127"/>
                <a:ea typeface="맑은 고딕" pitchFamily="50" charset="-127"/>
              </a:rPr>
              <a:t>Setter 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</a:rPr>
              <a:t>를 이용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한 방법이 존재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앞 절 코드에서는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Car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클래스에서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Tire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생성을 결정한 반면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</a:rPr>
              <a:t>유연성이 떨어짐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400" spc="-2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외부에서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Tire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객체를 입력받아 사용함 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Car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코드변경 없이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Tire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객체 변경 가능한 장점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1102088" y="5940376"/>
            <a:ext cx="173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</a:t>
            </a:r>
            <a:r>
              <a:rPr kumimoji="1" lang="ko-KR" altLang="en-US" sz="1200" dirty="0" smtClean="0"/>
              <a:t>생성자를 사용한 </a:t>
            </a:r>
            <a:r>
              <a:rPr kumimoji="1" lang="en-US" altLang="ko-KR" sz="1200" dirty="0" smtClean="0"/>
              <a:t>DI</a:t>
            </a:r>
            <a:endParaRPr kumimoji="1" lang="ko-KR" altLang="en-US" sz="12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4653362" y="5940376"/>
            <a:ext cx="1784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Setter </a:t>
            </a:r>
            <a:r>
              <a:rPr kumimoji="1" lang="ko-KR" altLang="en-US" sz="1200" dirty="0" smtClean="0"/>
              <a:t>를 사용한 </a:t>
            </a:r>
            <a:r>
              <a:rPr kumimoji="1" lang="en-US" altLang="ko-KR" sz="1200" dirty="0" smtClean="0"/>
              <a:t>DI</a:t>
            </a:r>
            <a:endParaRPr kumimoji="1"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88" y="3561003"/>
            <a:ext cx="3060700" cy="2324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62" y="2773603"/>
            <a:ext cx="3581400" cy="31115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932040" y="4052104"/>
            <a:ext cx="3148704" cy="891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02031" y="4137165"/>
            <a:ext cx="2233865" cy="891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407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27591" y="2407834"/>
            <a:ext cx="4401879" cy="38294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936788" y="1172932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DI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계속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1400" b="1" spc="-2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With </a:t>
            </a:r>
            <a:r>
              <a:rPr lang="en-US" altLang="ko-KR" sz="1400" b="1" spc="-2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Spring F/W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45145" y="1628800"/>
            <a:ext cx="7852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Spring F/W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내 객체 주입은 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</a:rPr>
              <a:t>생성자를 이용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u="sng" spc="-20" dirty="0" smtClean="0">
                <a:latin typeface="맑은 고딕" pitchFamily="50" charset="-127"/>
                <a:ea typeface="맑은 고딕" pitchFamily="50" charset="-127"/>
              </a:rPr>
              <a:t>Setter 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</a:rPr>
              <a:t>를 이용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한 방법이 존재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파일의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설정을 사용하여 객체의 의존성을 제어함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95" y="2699045"/>
            <a:ext cx="4283270" cy="17281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8" y="4678043"/>
            <a:ext cx="4287337" cy="148531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883925" y="5899564"/>
            <a:ext cx="1584176" cy="237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smtClean="0">
                <a:solidFill>
                  <a:schemeClr val="tx1"/>
                </a:solidFill>
              </a:rPr>
              <a:t>Main </a:t>
            </a:r>
            <a:r>
              <a:rPr kumimoji="1" lang="ko-KR" altLang="en-US" sz="1200" dirty="0" smtClean="0">
                <a:solidFill>
                  <a:schemeClr val="tx1"/>
                </a:solidFill>
              </a:rPr>
              <a:t>코드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8329" y="3412950"/>
            <a:ext cx="4027330" cy="801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95869" y="4215344"/>
            <a:ext cx="1584176" cy="237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smtClean="0">
                <a:solidFill>
                  <a:schemeClr val="tx1"/>
                </a:solidFill>
              </a:rPr>
              <a:t>Bean.xml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8371" y="4929178"/>
            <a:ext cx="3827287" cy="624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721263"/>
            <a:ext cx="4248472" cy="12161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417279"/>
            <a:ext cx="4259492" cy="171818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096775" y="4664254"/>
            <a:ext cx="3878734" cy="773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74948" y="3391927"/>
            <a:ext cx="4100560" cy="429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423719" y="3833550"/>
            <a:ext cx="1540769" cy="236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smtClean="0">
                <a:solidFill>
                  <a:schemeClr val="tx1"/>
                </a:solidFill>
              </a:rPr>
              <a:t>Bean.xml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417732" y="5889721"/>
            <a:ext cx="1540769" cy="236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smtClean="0">
                <a:solidFill>
                  <a:schemeClr val="tx1"/>
                </a:solidFill>
              </a:rPr>
              <a:t>Main </a:t>
            </a:r>
            <a:r>
              <a:rPr kumimoji="1" lang="ko-KR" altLang="en-US" sz="1200" dirty="0" smtClean="0">
                <a:solidFill>
                  <a:schemeClr val="tx1"/>
                </a:solidFill>
              </a:rPr>
              <a:t>코드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7947" y="2408609"/>
            <a:ext cx="4391801" cy="2096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/>
              <a:t>생성자를 사용한 </a:t>
            </a:r>
            <a:r>
              <a:rPr kumimoji="1" lang="en-US" altLang="ko-KR" sz="1200" dirty="0" smtClean="0"/>
              <a:t>DI</a:t>
            </a:r>
            <a:endParaRPr kumimoji="1"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4641289" y="2407834"/>
            <a:ext cx="4401879" cy="38294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4641645" y="2408609"/>
            <a:ext cx="4391801" cy="2096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smtClean="0"/>
              <a:t>Setter</a:t>
            </a:r>
            <a:r>
              <a:rPr kumimoji="1" lang="ko-KR" altLang="en-US" sz="1200" dirty="0" smtClean="0"/>
              <a:t>를 사용한 </a:t>
            </a:r>
            <a:r>
              <a:rPr kumimoji="1" lang="en-US" altLang="ko-KR" sz="1200" dirty="0" smtClean="0"/>
              <a:t>DI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039834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을 사용한 의존성 주입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의존성 주입은 </a:t>
            </a:r>
            <a:r>
              <a:rPr lang="en-US" altLang="ko-KR" sz="1400" u="sng" spc="-20" dirty="0" smtClean="0">
                <a:latin typeface="맑은 고딕" pitchFamily="50" charset="-127"/>
                <a:ea typeface="맑은 고딕" pitchFamily="50" charset="-127"/>
              </a:rPr>
              <a:t>XML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</a:rPr>
              <a:t> 파일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or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u="sng" spc="-20" dirty="0" smtClean="0">
                <a:latin typeface="맑은 고딕" pitchFamily="50" charset="-127"/>
                <a:ea typeface="맑은 고딕" pitchFamily="50" charset="-127"/>
              </a:rPr>
              <a:t>Annotation 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</a:rPr>
              <a:t>키워드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를 사용할 수 있음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5880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을 사용한 의존성 주입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계속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파일 사용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생성자를 통한 의존성 주입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136458"/>
            <a:ext cx="2983740" cy="10710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64904"/>
            <a:ext cx="3418060" cy="15587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1" y="3324204"/>
            <a:ext cx="3448837" cy="8968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1" y="4418189"/>
            <a:ext cx="3456383" cy="644923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872067" y="4214559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Car </a:t>
            </a:r>
            <a:r>
              <a:rPr kumimoji="1" lang="ko-KR" altLang="en-US" sz="1200" dirty="0" smtClean="0"/>
              <a:t>클래스</a:t>
            </a:r>
            <a:endParaRPr kumimoji="1" lang="ko-KR" altLang="en-US" sz="1200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240867" y="5135653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</a:t>
            </a:r>
            <a:r>
              <a:rPr kumimoji="1" lang="ko-KR" altLang="en-US" sz="1200" dirty="0" smtClean="0"/>
              <a:t> 생성자 초기화 방법</a:t>
            </a:r>
            <a:endParaRPr kumimoji="1" lang="ko-KR" altLang="en-US" sz="1200" dirty="0"/>
          </a:p>
        </p:txBody>
      </p:sp>
      <p:cxnSp>
        <p:nvCxnSpPr>
          <p:cNvPr id="12" name="꺾인 연결선[E] 11"/>
          <p:cNvCxnSpPr>
            <a:stCxn id="3" idx="1"/>
            <a:endCxn id="4" idx="3"/>
          </p:cNvCxnSpPr>
          <p:nvPr/>
        </p:nvCxnSpPr>
        <p:spPr>
          <a:xfrm rot="10800000" flipV="1">
            <a:off x="4317652" y="2672000"/>
            <a:ext cx="902420" cy="67226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[E] 14"/>
          <p:cNvCxnSpPr>
            <a:stCxn id="8" idx="1"/>
            <a:endCxn id="4" idx="3"/>
          </p:cNvCxnSpPr>
          <p:nvPr/>
        </p:nvCxnSpPr>
        <p:spPr>
          <a:xfrm rot="10800000">
            <a:off x="4317653" y="3344267"/>
            <a:ext cx="902419" cy="139638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[E] 16"/>
          <p:cNvCxnSpPr>
            <a:stCxn id="5" idx="1"/>
            <a:endCxn id="4" idx="3"/>
          </p:cNvCxnSpPr>
          <p:nvPr/>
        </p:nvCxnSpPr>
        <p:spPr>
          <a:xfrm rot="10800000">
            <a:off x="4317653" y="3344266"/>
            <a:ext cx="902419" cy="42838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840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을 사용한 의존성 주입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계속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파일 사용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Setter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를 통한 의존성 주입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927019" y="4320799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Car </a:t>
            </a:r>
            <a:r>
              <a:rPr kumimoji="1" lang="ko-KR" altLang="en-US" sz="1200" dirty="0" smtClean="0"/>
              <a:t>클래스</a:t>
            </a:r>
            <a:endParaRPr kumimoji="1" lang="ko-KR" altLang="en-US" sz="1200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278045" y="5033602"/>
            <a:ext cx="1731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Setter</a:t>
            </a:r>
            <a:r>
              <a:rPr kumimoji="1" lang="ko-KR" altLang="en-US" sz="1200" dirty="0" smtClean="0"/>
              <a:t> 초기화 방법</a:t>
            </a:r>
            <a:endParaRPr kumimoji="1" lang="ko-KR" altLang="en-US" sz="1200" dirty="0"/>
          </a:p>
        </p:txBody>
      </p:sp>
      <p:cxnSp>
        <p:nvCxnSpPr>
          <p:cNvPr id="12" name="꺾인 연결선[E] 11"/>
          <p:cNvCxnSpPr>
            <a:stCxn id="6" idx="1"/>
            <a:endCxn id="21" idx="3"/>
          </p:cNvCxnSpPr>
          <p:nvPr/>
        </p:nvCxnSpPr>
        <p:spPr>
          <a:xfrm rot="10800000" flipV="1">
            <a:off x="4317651" y="2685466"/>
            <a:ext cx="886314" cy="644137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[E] 16"/>
          <p:cNvCxnSpPr>
            <a:stCxn id="13" idx="1"/>
            <a:endCxn id="21" idx="3"/>
          </p:cNvCxnSpPr>
          <p:nvPr/>
        </p:nvCxnSpPr>
        <p:spPr>
          <a:xfrm rot="10800000">
            <a:off x="4317651" y="3329605"/>
            <a:ext cx="886314" cy="76946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965" y="2215193"/>
            <a:ext cx="3722165" cy="9405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965" y="3309523"/>
            <a:ext cx="3722165" cy="15791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550666" y="3620095"/>
            <a:ext cx="2636602" cy="147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406733" y="4288961"/>
            <a:ext cx="2247134" cy="477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56" y="2348485"/>
            <a:ext cx="3380595" cy="196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192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을 사용한 의존성 주입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Annotation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Annotation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을 사용하여 객체 간 의존성을 설정 할 수 있음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06" y="2660121"/>
            <a:ext cx="3708143" cy="1829568"/>
          </a:xfrm>
          <a:prstGeom prst="rect">
            <a:avLst/>
          </a:prstGeom>
        </p:spPr>
      </p:pic>
      <p:sp>
        <p:nvSpPr>
          <p:cNvPr id="16" name="텍스트 상자 15"/>
          <p:cNvSpPr txBox="1"/>
          <p:nvPr/>
        </p:nvSpPr>
        <p:spPr>
          <a:xfrm>
            <a:off x="292206" y="4533610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Car </a:t>
            </a:r>
            <a:r>
              <a:rPr kumimoji="1" lang="ko-KR" altLang="en-US" sz="1200" dirty="0" smtClean="0"/>
              <a:t>클래스</a:t>
            </a:r>
            <a:endParaRPr kumimoji="1"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06" y="2429520"/>
            <a:ext cx="3708143" cy="1866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395364"/>
            <a:ext cx="3988446" cy="2067272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4652539" y="4521106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annotation </a:t>
            </a:r>
            <a:r>
              <a:rPr kumimoji="1" lang="ko-KR" altLang="en-US" sz="1200" dirty="0" smtClean="0"/>
              <a:t>설정</a:t>
            </a:r>
            <a:endParaRPr kumimoji="1"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4830440" y="3328400"/>
            <a:ext cx="1578827" cy="181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004048" y="2675746"/>
            <a:ext cx="3174752" cy="148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04047" y="3022879"/>
            <a:ext cx="3547285" cy="241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1789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17" y="2564904"/>
            <a:ext cx="4267283" cy="1223418"/>
          </a:xfrm>
          <a:prstGeom prst="rect">
            <a:avLst/>
          </a:prstGeom>
        </p:spPr>
      </p:pic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을 사용한 의존성 주입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Annotation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XML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에서 정의된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Tire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객체가 다수인 경우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Autowired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는 어느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을 매핑할까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?</a:t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@Qualifier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를 통해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지정 가능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98"/>
          <a:stretch/>
        </p:blipFill>
        <p:spPr>
          <a:xfrm>
            <a:off x="5083495" y="2795505"/>
            <a:ext cx="3708143" cy="1209385"/>
          </a:xfrm>
          <a:prstGeom prst="rect">
            <a:avLst/>
          </a:prstGeom>
        </p:spPr>
      </p:pic>
      <p:sp>
        <p:nvSpPr>
          <p:cNvPr id="16" name="텍스트 상자 15"/>
          <p:cNvSpPr txBox="1"/>
          <p:nvPr/>
        </p:nvSpPr>
        <p:spPr>
          <a:xfrm>
            <a:off x="5110368" y="405415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Car </a:t>
            </a:r>
            <a:r>
              <a:rPr kumimoji="1" lang="ko-KR" altLang="en-US" sz="1200" dirty="0" smtClean="0"/>
              <a:t>클래스</a:t>
            </a:r>
            <a:endParaRPr kumimoji="1"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95" y="2564904"/>
            <a:ext cx="3708143" cy="186680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344080" y="3897404"/>
            <a:ext cx="208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</a:t>
            </a:r>
            <a:r>
              <a:rPr kumimoji="1" lang="ko-KR" altLang="en-US" sz="1200" dirty="0" smtClean="0"/>
              <a:t>다수의 </a:t>
            </a:r>
            <a:r>
              <a:rPr kumimoji="1" lang="en-US" altLang="ko-KR" sz="1200" dirty="0" smtClean="0"/>
              <a:t>Tire </a:t>
            </a:r>
            <a:r>
              <a:rPr kumimoji="1" lang="ko-KR" altLang="en-US" sz="1200" dirty="0" smtClean="0"/>
              <a:t>가 있는</a:t>
            </a: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xml</a:t>
            </a:r>
            <a:endParaRPr kumimoji="1"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307404" y="2564904"/>
            <a:ext cx="4250266" cy="357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40796" y="3565384"/>
            <a:ext cx="2120693" cy="236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" name="꺾인 연결선[E] 20"/>
          <p:cNvCxnSpPr>
            <a:stCxn id="18" idx="3"/>
            <a:endCxn id="20" idx="1"/>
          </p:cNvCxnSpPr>
          <p:nvPr/>
        </p:nvCxnSpPr>
        <p:spPr>
          <a:xfrm>
            <a:off x="4557670" y="2743452"/>
            <a:ext cx="983126" cy="93996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상자 30"/>
          <p:cNvSpPr txBox="1"/>
          <p:nvPr/>
        </p:nvSpPr>
        <p:spPr>
          <a:xfrm>
            <a:off x="7737487" y="3452584"/>
            <a:ext cx="97815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b="1" dirty="0" smtClean="0"/>
              <a:t>No Unique</a:t>
            </a:r>
          </a:p>
          <a:p>
            <a:pPr algn="ctr"/>
            <a:r>
              <a:rPr kumimoji="1" lang="ko-KR" altLang="en-US" sz="1200" b="1" dirty="0" smtClean="0">
                <a:solidFill>
                  <a:srgbClr val="FF0000"/>
                </a:solidFill>
              </a:rPr>
              <a:t>에러발생</a:t>
            </a:r>
            <a:endParaRPr kumimoji="1"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95" y="4484877"/>
            <a:ext cx="2463800" cy="762000"/>
          </a:xfrm>
          <a:prstGeom prst="rect">
            <a:avLst/>
          </a:prstGeom>
        </p:spPr>
      </p:pic>
      <p:sp>
        <p:nvSpPr>
          <p:cNvPr id="33" name="텍스트 상자 32"/>
          <p:cNvSpPr txBox="1"/>
          <p:nvPr/>
        </p:nvSpPr>
        <p:spPr>
          <a:xfrm>
            <a:off x="5009378" y="5262098"/>
            <a:ext cx="134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Qualifier</a:t>
            </a:r>
            <a:r>
              <a:rPr kumimoji="1" lang="ko-KR" altLang="en-US" sz="1200" dirty="0" smtClean="0"/>
              <a:t> 추가</a:t>
            </a:r>
            <a:endParaRPr kumimoji="1" lang="ko-KR" altLang="en-US" sz="1200" dirty="0"/>
          </a:p>
        </p:txBody>
      </p:sp>
      <p:cxnSp>
        <p:nvCxnSpPr>
          <p:cNvPr id="34" name="꺾인 연결선[E] 33"/>
          <p:cNvCxnSpPr>
            <a:stCxn id="18" idx="3"/>
            <a:endCxn id="32" idx="1"/>
          </p:cNvCxnSpPr>
          <p:nvPr/>
        </p:nvCxnSpPr>
        <p:spPr>
          <a:xfrm>
            <a:off x="4557670" y="2743452"/>
            <a:ext cx="525825" cy="212242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7452320" y="4898063"/>
            <a:ext cx="109061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b="1" dirty="0" err="1" smtClean="0"/>
              <a:t>KoreaTire</a:t>
            </a:r>
            <a:r>
              <a:rPr kumimoji="1" lang="en-US" altLang="ko-KR" sz="1200" b="1" dirty="0" smtClean="0"/>
              <a:t> </a:t>
            </a:r>
            <a:r>
              <a:rPr kumimoji="1" lang="ko-KR" altLang="en-US" sz="1200" b="1" dirty="0" smtClean="0"/>
              <a:t>로</a:t>
            </a:r>
            <a:endParaRPr kumimoji="1" lang="en-US" altLang="ko-KR" sz="1200" b="1" dirty="0" smtClean="0"/>
          </a:p>
          <a:p>
            <a:pPr algn="ctr"/>
            <a:r>
              <a:rPr kumimoji="1" lang="ko-KR" altLang="en-US" sz="1200" b="1" dirty="0" smtClean="0"/>
              <a:t>매핑됨</a:t>
            </a:r>
            <a:endParaRPr kumimoji="1" lang="ko-KR" altLang="en-US" sz="1200" b="1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95" y="5656432"/>
            <a:ext cx="2679700" cy="457200"/>
          </a:xfrm>
          <a:prstGeom prst="rect">
            <a:avLst/>
          </a:prstGeom>
        </p:spPr>
      </p:pic>
      <p:sp>
        <p:nvSpPr>
          <p:cNvPr id="55" name="텍스트 상자 54"/>
          <p:cNvSpPr txBox="1"/>
          <p:nvPr/>
        </p:nvSpPr>
        <p:spPr>
          <a:xfrm>
            <a:off x="5046773" y="6131902"/>
            <a:ext cx="2095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smtClean="0"/>
              <a:t>※ Resource </a:t>
            </a:r>
            <a:r>
              <a:rPr kumimoji="1" lang="ko-KR" altLang="en-US" sz="1000" dirty="0" smtClean="0"/>
              <a:t>로도 </a:t>
            </a:r>
            <a:r>
              <a:rPr kumimoji="1" lang="en-US" altLang="ko-KR" sz="1000" dirty="0" smtClean="0"/>
              <a:t>Bean </a:t>
            </a:r>
            <a:r>
              <a:rPr kumimoji="1" lang="ko-KR" altLang="en-US" sz="1000" dirty="0" smtClean="0"/>
              <a:t>매핑 가능</a:t>
            </a:r>
            <a:endParaRPr kumimoji="1" lang="ko-KR" altLang="en-US" sz="1000" dirty="0"/>
          </a:p>
        </p:txBody>
      </p:sp>
      <p:sp>
        <p:nvSpPr>
          <p:cNvPr id="61" name="텍스트 상자 60"/>
          <p:cNvSpPr txBox="1"/>
          <p:nvPr/>
        </p:nvSpPr>
        <p:spPr>
          <a:xfrm>
            <a:off x="7884368" y="5651967"/>
            <a:ext cx="109061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b="1" dirty="0" err="1" smtClean="0"/>
              <a:t>KoreaTire</a:t>
            </a:r>
            <a:r>
              <a:rPr kumimoji="1" lang="en-US" altLang="ko-KR" sz="1200" b="1" dirty="0" smtClean="0"/>
              <a:t> </a:t>
            </a:r>
            <a:r>
              <a:rPr kumimoji="1" lang="ko-KR" altLang="en-US" sz="1200" b="1" dirty="0" smtClean="0"/>
              <a:t>로</a:t>
            </a:r>
            <a:endParaRPr kumimoji="1" lang="en-US" altLang="ko-KR" sz="1200" b="1" dirty="0" smtClean="0"/>
          </a:p>
          <a:p>
            <a:pPr algn="ctr"/>
            <a:r>
              <a:rPr kumimoji="1" lang="ko-KR" altLang="en-US" sz="1200" b="1" dirty="0" smtClean="0"/>
              <a:t>매핑됨</a:t>
            </a:r>
            <a:endParaRPr kumimoji="1"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61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을 사용한 의존성 주입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Annotation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필수로 설정되어야 할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Property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@Required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로 설정 가능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(Setter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메소드 앞에 선언될 수 있음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Property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가 설정하지 않았을 경우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빈 생성 시 예외를 발생시킴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885815"/>
            <a:ext cx="3365500" cy="1536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029" y="3787515"/>
            <a:ext cx="4191000" cy="635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6064"/>
            <a:ext cx="9144000" cy="47395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937537" y="3594834"/>
            <a:ext cx="912471" cy="253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616262" y="3988080"/>
            <a:ext cx="3700154" cy="253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텍스트 상자 27"/>
          <p:cNvSpPr txBox="1"/>
          <p:nvPr/>
        </p:nvSpPr>
        <p:spPr>
          <a:xfrm>
            <a:off x="705778" y="4453595"/>
            <a:ext cx="2044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Setter</a:t>
            </a:r>
            <a:r>
              <a:rPr kumimoji="1" lang="ko-KR" altLang="en-US" sz="1200" dirty="0" smtClean="0"/>
              <a:t> 에</a:t>
            </a:r>
            <a:r>
              <a:rPr kumimoji="1" lang="en-US" altLang="ko-KR" sz="1200" dirty="0" smtClean="0"/>
              <a:t> Required </a:t>
            </a:r>
            <a:r>
              <a:rPr kumimoji="1" lang="ko-KR" altLang="en-US" sz="1200" dirty="0" smtClean="0"/>
              <a:t>지정</a:t>
            </a:r>
            <a:endParaRPr kumimoji="1" lang="ko-KR" altLang="en-US" sz="12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705778" y="5494995"/>
            <a:ext cx="4211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Property </a:t>
            </a:r>
            <a:r>
              <a:rPr kumimoji="1" lang="ko-KR" altLang="en-US" sz="1200" dirty="0" smtClean="0"/>
              <a:t>미 지정 시 </a:t>
            </a:r>
            <a:r>
              <a:rPr kumimoji="1" lang="en-US" altLang="ko-KR" sz="1200" dirty="0" smtClean="0"/>
              <a:t>”</a:t>
            </a:r>
            <a:r>
              <a:rPr kumimoji="1" lang="en-US" altLang="ko-KR" sz="1200" dirty="0" err="1" smtClean="0"/>
              <a:t>BeanInitializationException</a:t>
            </a:r>
            <a:r>
              <a:rPr kumimoji="1" lang="en-US" altLang="ko-KR" sz="1200" dirty="0" smtClean="0"/>
              <a:t>” </a:t>
            </a:r>
            <a:r>
              <a:rPr kumimoji="1" lang="ko-KR" altLang="en-US" sz="1200" dirty="0" smtClean="0"/>
              <a:t>발생</a:t>
            </a:r>
            <a:endParaRPr kumimoji="1" lang="ko-KR" altLang="en-US" sz="1200" dirty="0"/>
          </a:p>
        </p:txBody>
      </p:sp>
      <p:sp>
        <p:nvSpPr>
          <p:cNvPr id="30" name="텍스트 상자 29"/>
          <p:cNvSpPr txBox="1"/>
          <p:nvPr/>
        </p:nvSpPr>
        <p:spPr>
          <a:xfrm>
            <a:off x="1259632" y="5751465"/>
            <a:ext cx="4450257" cy="5242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 smtClean="0"/>
              <a:t>※</a:t>
            </a:r>
            <a:r>
              <a:rPr kumimoji="1" lang="ko-KR" altLang="en-US" sz="1000" dirty="0" smtClean="0"/>
              <a:t> </a:t>
            </a:r>
            <a:r>
              <a:rPr kumimoji="1" lang="en-US" altLang="ko-KR" sz="1000" dirty="0" err="1" smtClean="0"/>
              <a:t>RequiredAnnotationBeanPostProcessor</a:t>
            </a:r>
            <a:r>
              <a:rPr kumimoji="1" lang="en-US" altLang="ko-KR" sz="1000" dirty="0" smtClean="0"/>
              <a:t> </a:t>
            </a:r>
            <a:r>
              <a:rPr kumimoji="1" lang="ko-KR" altLang="en-US" sz="1000" dirty="0" smtClean="0"/>
              <a:t>클래스가 </a:t>
            </a:r>
            <a:r>
              <a:rPr kumimoji="1" lang="en-US" altLang="ko-KR" sz="1000" dirty="0" smtClean="0"/>
              <a:t>@Required</a:t>
            </a:r>
            <a:r>
              <a:rPr kumimoji="1" lang="ko-KR" altLang="en-US" sz="1000" dirty="0" smtClean="0"/>
              <a:t> 설정되어 </a:t>
            </a:r>
            <a:r>
              <a:rPr kumimoji="1" lang="en-US" altLang="ko-KR" sz="1000" dirty="0" smtClean="0"/>
              <a:t/>
            </a:r>
            <a:br>
              <a:rPr kumimoji="1" lang="en-US" altLang="ko-KR" sz="1000" dirty="0" smtClean="0"/>
            </a:br>
            <a:r>
              <a:rPr kumimoji="1" lang="ko-KR" altLang="en-US" sz="1000" dirty="0" smtClean="0"/>
              <a:t>   있는 프로퍼티의 값이 설정되어 있는지 검사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7100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을 사용한 의존성 주입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Annotation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@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Autowired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 @Resource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는 두 객체 사이에 의존성을 연결해 주는 역할은 동일함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검색 순서와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Name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을 지칭하는 매체가 다름</a:t>
            </a:r>
            <a:endParaRPr lang="en-US" altLang="ko-KR" sz="1400" spc="-2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973214"/>
              </p:ext>
            </p:extLst>
          </p:nvPr>
        </p:nvGraphicFramePr>
        <p:xfrm>
          <a:off x="1545972" y="2459624"/>
          <a:ext cx="7128792" cy="260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820"/>
                <a:gridCol w="3059494"/>
                <a:gridCol w="291547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@</a:t>
                      </a:r>
                      <a:r>
                        <a:rPr lang="en-US" altLang="ko-KR" sz="1000" dirty="0" err="1" smtClean="0"/>
                        <a:t>Autowired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@Resource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제공자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smtClean="0"/>
                        <a:t>Spring</a:t>
                      </a:r>
                      <a:r>
                        <a:rPr lang="en-US" altLang="ko-KR" sz="1000" baseline="0" dirty="0" smtClean="0"/>
                        <a:t> Framework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표준 </a:t>
                      </a:r>
                      <a:r>
                        <a:rPr lang="en-US" altLang="ko-KR" sz="1000" dirty="0" smtClean="0"/>
                        <a:t>Java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소속패키지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err="1" smtClean="0"/>
                        <a:t>Org.springframework.beans.factory.annotation.Autowired</a:t>
                      </a:r>
                      <a:endParaRPr lang="en-US" altLang="ko-KR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err="1" smtClean="0"/>
                        <a:t>Javax.annotation.Resource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Bean</a:t>
                      </a:r>
                      <a:r>
                        <a:rPr lang="ko-KR" altLang="en-US" sz="1000" b="1" dirty="0" smtClean="0"/>
                        <a:t> 검색순서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err="1" smtClean="0"/>
                        <a:t>byType</a:t>
                      </a:r>
                      <a:r>
                        <a:rPr lang="en-US" altLang="ko-KR" sz="1000" baseline="0" dirty="0" smtClean="0">
                          <a:sym typeface="Wingdings"/>
                        </a:rPr>
                        <a:t> -&gt; </a:t>
                      </a:r>
                      <a:r>
                        <a:rPr lang="en-US" altLang="ko-KR" sz="1000" baseline="0" dirty="0" err="1" smtClean="0">
                          <a:sym typeface="Wingdings"/>
                        </a:rPr>
                        <a:t>byName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err="1" smtClean="0"/>
                        <a:t>byName</a:t>
                      </a:r>
                      <a:r>
                        <a:rPr lang="en-US" altLang="ko-KR" sz="1000" dirty="0" smtClean="0"/>
                        <a:t> -&gt;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baseline="0" dirty="0" err="1" smtClean="0"/>
                        <a:t>byType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특이사항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smtClean="0"/>
                        <a:t>@Qualifier(“”)</a:t>
                      </a:r>
                      <a:r>
                        <a:rPr lang="ko-KR" altLang="en-US" sz="1000" dirty="0" smtClean="0"/>
                        <a:t> 협업</a:t>
                      </a:r>
                      <a:endParaRPr lang="en-US" altLang="ko-KR" sz="10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b="1" dirty="0" smtClean="0"/>
                        <a:t>(</a:t>
                      </a:r>
                      <a:r>
                        <a:rPr lang="ko-KR" altLang="en-US" sz="1000" b="1" dirty="0" smtClean="0"/>
                        <a:t>예</a:t>
                      </a:r>
                      <a:r>
                        <a:rPr lang="en-US" altLang="ko-KR" sz="1000" b="1" dirty="0" smtClean="0"/>
                        <a:t>)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@</a:t>
                      </a:r>
                      <a:r>
                        <a:rPr lang="en-US" altLang="ko-KR" sz="1000" dirty="0" err="1" smtClean="0"/>
                        <a:t>Autowired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@Qualifier(“tire-</a:t>
                      </a:r>
                      <a:r>
                        <a:rPr lang="en-US" altLang="ko-KR" sz="1000" dirty="0" err="1" smtClean="0"/>
                        <a:t>korea</a:t>
                      </a:r>
                      <a:r>
                        <a:rPr lang="en-US" altLang="ko-KR" sz="1000" dirty="0" smtClean="0"/>
                        <a:t>”)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smtClean="0"/>
                        <a:t>Name attribute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b="1" dirty="0" smtClean="0"/>
                        <a:t>(</a:t>
                      </a:r>
                      <a:r>
                        <a:rPr lang="ko-KR" altLang="en-US" sz="1000" b="1" dirty="0" smtClean="0"/>
                        <a:t>예</a:t>
                      </a:r>
                      <a:r>
                        <a:rPr lang="en-US" altLang="ko-KR" sz="1000" b="1" dirty="0" smtClean="0"/>
                        <a:t>)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@Resource(name=“tire-</a:t>
                      </a:r>
                      <a:r>
                        <a:rPr lang="en-US" altLang="ko-KR" sz="1000" dirty="0" err="1" smtClean="0"/>
                        <a:t>korea</a:t>
                      </a:r>
                      <a:r>
                        <a:rPr lang="en-US" altLang="ko-KR" sz="1000" dirty="0" smtClean="0"/>
                        <a:t>”)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665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Bean Scope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56251" y="1645912"/>
            <a:ext cx="7852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 생성 방식과 적용 범위가 용도에 따라 다르게 설정할 수 있음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아래는 하나의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정의에 대해 적용 가능한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Scope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를 설명함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&lt;bean id=“tire-</a:t>
            </a:r>
            <a:r>
              <a:rPr lang="en-US" altLang="ko-KR" sz="1200" spc="-20" dirty="0" err="1" smtClean="0">
                <a:latin typeface="맑은 고딕" pitchFamily="50" charset="-127"/>
                <a:ea typeface="맑은 고딕" pitchFamily="50" charset="-127"/>
                <a:sym typeface="Wingdings"/>
              </a:rPr>
              <a:t>korea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” class=“</a:t>
            </a:r>
            <a:r>
              <a:rPr lang="mr-IN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…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” </a:t>
            </a:r>
            <a:r>
              <a:rPr lang="en-US" altLang="ko-KR" sz="1200" u="sng" spc="-2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scope=“prototype”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/&gt;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으로 설정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가능</a:t>
            </a:r>
            <a:endParaRPr lang="en-US" altLang="ko-KR" sz="1200" spc="-2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43342"/>
              </p:ext>
            </p:extLst>
          </p:nvPr>
        </p:nvGraphicFramePr>
        <p:xfrm>
          <a:off x="1475656" y="2786455"/>
          <a:ext cx="6408712" cy="3115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058"/>
                <a:gridCol w="5088654"/>
              </a:tblGrid>
              <a:tr h="217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Scope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30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singleton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err="1" smtClean="0"/>
                        <a:t>IoC</a:t>
                      </a:r>
                      <a:r>
                        <a:rPr lang="en-US" altLang="ko-KR" sz="1000" dirty="0" smtClean="0"/>
                        <a:t> Container </a:t>
                      </a:r>
                      <a:r>
                        <a:rPr lang="ko-KR" altLang="en-US" sz="1000" dirty="0" smtClean="0"/>
                        <a:t>내에 단 하나의 객체만 생성</a:t>
                      </a:r>
                      <a:r>
                        <a:rPr lang="en-US" altLang="ko-KR" sz="1000" dirty="0" smtClean="0"/>
                        <a:t> (</a:t>
                      </a:r>
                      <a:r>
                        <a:rPr lang="ko-KR" altLang="en-US" sz="1000" b="1" u="sng" dirty="0" smtClean="0"/>
                        <a:t>기본값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30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prototype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다수의 객체가 존재</a:t>
                      </a:r>
                      <a:endParaRPr lang="en-US" altLang="ko-KR" sz="10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smtClean="0"/>
                        <a:t>Spring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에서 </a:t>
                      </a:r>
                      <a:r>
                        <a:rPr lang="en-US" altLang="ko-KR" sz="1000" baseline="0" dirty="0" smtClean="0"/>
                        <a:t>prototype bean </a:t>
                      </a:r>
                      <a:r>
                        <a:rPr lang="ko-KR" altLang="en-US" sz="1000" baseline="0" dirty="0" smtClean="0"/>
                        <a:t>의 생명주기를 관리하지 않음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baseline="0" dirty="0" smtClean="0">
                          <a:sym typeface="Wingdings"/>
                        </a:rPr>
                        <a:t></a:t>
                      </a:r>
                      <a:r>
                        <a:rPr lang="ko-KR" altLang="en-US" sz="1000" baseline="0" dirty="0" smtClean="0">
                          <a:sym typeface="Wingdings"/>
                        </a:rPr>
                        <a:t> </a:t>
                      </a:r>
                      <a:r>
                        <a:rPr lang="en-US" altLang="ko-KR" sz="1000" baseline="0" dirty="0" smtClean="0"/>
                        <a:t>destruction</a:t>
                      </a:r>
                      <a:r>
                        <a:rPr lang="ko-KR" altLang="en-US" sz="1000" baseline="0" dirty="0" smtClean="0"/>
                        <a:t>과 생명주기 관련 </a:t>
                      </a:r>
                      <a:r>
                        <a:rPr lang="en-US" altLang="ko-KR" sz="1000" baseline="0" dirty="0" smtClean="0"/>
                        <a:t>callback method</a:t>
                      </a:r>
                      <a:r>
                        <a:rPr lang="ko-KR" altLang="en-US" sz="1000" baseline="0" dirty="0" smtClean="0"/>
                        <a:t>를 호출하지 않음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en-US" altLang="ko-KR" sz="1000" dirty="0" smtClean="0"/>
                    </a:p>
                  </a:txBody>
                  <a:tcPr anchor="ctr"/>
                </a:tc>
              </a:tr>
              <a:tr h="530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request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하나의 </a:t>
                      </a:r>
                      <a:r>
                        <a:rPr lang="en-US" altLang="ko-KR" sz="1000" dirty="0" smtClean="0"/>
                        <a:t>HTTP</a:t>
                      </a:r>
                      <a:r>
                        <a:rPr lang="en-US" altLang="ko-KR" sz="1000" baseline="0" dirty="0" smtClean="0"/>
                        <a:t> Request </a:t>
                      </a:r>
                      <a:r>
                        <a:rPr lang="ko-KR" altLang="en-US" sz="1000" baseline="0" dirty="0" smtClean="0"/>
                        <a:t>생명 주기 안에 하나의 객체만 존재</a:t>
                      </a:r>
                      <a:endParaRPr lang="en-US" altLang="ko-KR" sz="1000" baseline="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baseline="0" dirty="0" smtClean="0"/>
                        <a:t>HTTP Request </a:t>
                      </a:r>
                      <a:r>
                        <a:rPr lang="ko-KR" altLang="en-US" sz="1000" baseline="0" dirty="0" smtClean="0"/>
                        <a:t>처리가 완료되었을 때</a:t>
                      </a:r>
                      <a:r>
                        <a:rPr lang="en-US" altLang="ko-KR" sz="1000" baseline="0" dirty="0" smtClean="0"/>
                        <a:t>,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Bean </a:t>
                      </a:r>
                      <a:r>
                        <a:rPr lang="ko-KR" altLang="en-US" sz="1000" baseline="0" dirty="0" smtClean="0"/>
                        <a:t>소멸 됨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30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session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하나의 </a:t>
                      </a:r>
                      <a:r>
                        <a:rPr lang="en-US" altLang="ko-KR" sz="1000" dirty="0" smtClean="0"/>
                        <a:t>HTTP Session </a:t>
                      </a:r>
                      <a:r>
                        <a:rPr lang="ko-KR" altLang="en-US" sz="1000" dirty="0" smtClean="0"/>
                        <a:t>주기 안에 하나의 객체만 존재</a:t>
                      </a:r>
                      <a:endParaRPr lang="en-US" altLang="ko-KR" sz="10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smtClean="0"/>
                        <a:t>HTTP Session </a:t>
                      </a:r>
                      <a:r>
                        <a:rPr lang="ko-KR" altLang="en-US" sz="1000" dirty="0" smtClean="0"/>
                        <a:t>이 폐기될 때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Bean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이 소멸됨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30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globa</a:t>
                      </a:r>
                      <a:r>
                        <a:rPr lang="en-US" altLang="ko-KR" sz="1000" b="1" baseline="0" dirty="0" smtClean="0"/>
                        <a:t>l session</a:t>
                      </a:r>
                      <a:endParaRPr lang="en-US" altLang="ko-KR" sz="1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baseline="0" dirty="0" smtClean="0"/>
                        <a:t>global HTTP Session </a:t>
                      </a:r>
                      <a:r>
                        <a:rPr lang="ko-KR" altLang="en-US" sz="1000" baseline="0" dirty="0" smtClean="0"/>
                        <a:t>의 생명주기 안에 단 하나의 객체만 존재</a:t>
                      </a:r>
                      <a:endParaRPr lang="en-US" altLang="ko-KR" sz="1000" baseline="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baseline="0" dirty="0" smtClean="0"/>
                        <a:t>Portlet Context </a:t>
                      </a:r>
                      <a:r>
                        <a:rPr lang="ko-KR" altLang="en-US" sz="1000" baseline="0" dirty="0" smtClean="0"/>
                        <a:t>에서 사용할 수 있음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텍스트 상자 7"/>
          <p:cNvSpPr txBox="1"/>
          <p:nvPr/>
        </p:nvSpPr>
        <p:spPr>
          <a:xfrm>
            <a:off x="1475656" y="5902303"/>
            <a:ext cx="1441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Scope </a:t>
            </a:r>
            <a:r>
              <a:rPr kumimoji="1" lang="ko-KR" altLang="en-US" sz="1200" dirty="0" smtClean="0"/>
              <a:t>별 설명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98037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36837" y="287066"/>
            <a:ext cx="620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latin typeface="맑은 고딕" pitchFamily="50" charset="-127"/>
                <a:ea typeface="맑은 고딕" pitchFamily="50" charset="-127"/>
              </a:rPr>
              <a:t>목차</a:t>
            </a:r>
            <a:endParaRPr lang="ko-KR" altLang="en-US" sz="1600" b="1" spc="-15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34298" y="653396"/>
            <a:ext cx="34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0954" y="1433150"/>
            <a:ext cx="5915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Spring Framework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9"/>
          <p:cNvSpPr txBox="1"/>
          <p:nvPr/>
        </p:nvSpPr>
        <p:spPr>
          <a:xfrm>
            <a:off x="240954" y="2111082"/>
            <a:ext cx="278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Lazily-Instantiated Beans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56251" y="1645912"/>
            <a:ext cx="7852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200" spc="-20" dirty="0" err="1" smtClean="0">
                <a:latin typeface="맑은 고딕" pitchFamily="50" charset="-127"/>
                <a:ea typeface="맑은 고딕" pitchFamily="50" charset="-127"/>
              </a:rPr>
              <a:t>ApplicationConext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시작 시 모든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Singleton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들을 선 객체화 함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선객체화는 잘못된 설정을 미리 확인할 수 있으므로 일반적으로 좋은 방식</a:t>
            </a:r>
            <a:endParaRPr lang="en-US" altLang="ko-KR" sz="1200" spc="-20" dirty="0" smtClean="0">
              <a:latin typeface="맑은 고딕" pitchFamily="50" charset="-127"/>
              <a:ea typeface="맑은 고딕" pitchFamily="50" charset="-127"/>
              <a:sym typeface="Wingdings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altLang="ko-KR" sz="12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Singleton Bean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중 선객체화를 원하지 않는 경우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 늦은 객체화 방식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(Lazy Initialized)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을 설정할 수 있음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 처음으로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Bean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이 필요로 할 때에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,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객체를 생성함</a:t>
            </a:r>
            <a:endParaRPr lang="en-US" altLang="ko-KR" sz="12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48" y="3501008"/>
            <a:ext cx="8122676" cy="710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691473" y="3524217"/>
            <a:ext cx="1857103" cy="235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705778" y="4240811"/>
            <a:ext cx="2941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</a:t>
            </a:r>
            <a:r>
              <a:rPr kumimoji="1" lang="ko-KR" altLang="en-US" sz="1200" dirty="0" smtClean="0"/>
              <a:t>늦은 초기화 </a:t>
            </a:r>
            <a:r>
              <a:rPr kumimoji="1" lang="en-US" altLang="ko-KR" sz="1200" dirty="0" smtClean="0"/>
              <a:t>Bean </a:t>
            </a:r>
            <a:r>
              <a:rPr kumimoji="1" lang="ko-KR" altLang="en-US" sz="1200" dirty="0" smtClean="0"/>
              <a:t>과 선객체화 </a:t>
            </a:r>
            <a:r>
              <a:rPr kumimoji="1" lang="en-US" altLang="ko-KR" sz="1200" dirty="0" smtClean="0"/>
              <a:t>Bean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3212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Bean Life Cycle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56251" y="1645912"/>
            <a:ext cx="7852253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Container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는 자신이 관리하는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Life Cycle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을 관리함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Init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destroy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이벤트 캐치하여 외부로 알려주는 메커니즘을 제공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36912"/>
            <a:ext cx="6192688" cy="34670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9748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Bean Life Cycle(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계속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56251" y="1645912"/>
            <a:ext cx="7852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가지 방식으로 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init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 destroy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이벤트를 캐지할 수 있음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(Annotation, Interface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구현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init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와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destroy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정의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7591" y="2708146"/>
            <a:ext cx="4401879" cy="3469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27947" y="2708920"/>
            <a:ext cx="4391801" cy="2096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/>
              <a:t>Annotation </a:t>
            </a:r>
            <a:r>
              <a:rPr kumimoji="1" lang="ko-KR" altLang="en-US" sz="1200" dirty="0" smtClean="0"/>
              <a:t>방식</a:t>
            </a:r>
            <a:endParaRPr kumimoji="1"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4641289" y="2708146"/>
            <a:ext cx="4401879" cy="3469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4641645" y="2708920"/>
            <a:ext cx="4391801" cy="2096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/>
              <a:t>Bean </a:t>
            </a:r>
            <a:r>
              <a:rPr kumimoji="1" lang="ko-KR" altLang="en-US" sz="1200" dirty="0" smtClean="0"/>
              <a:t>내 </a:t>
            </a:r>
            <a:r>
              <a:rPr kumimoji="1" lang="en-US" altLang="ko-KR" sz="1200" dirty="0" err="1" smtClean="0"/>
              <a:t>init</a:t>
            </a:r>
            <a:r>
              <a:rPr kumimoji="1" lang="en-US" altLang="ko-KR" sz="1200" dirty="0" smtClean="0"/>
              <a:t>, destroy </a:t>
            </a:r>
            <a:r>
              <a:rPr kumimoji="1" lang="ko-KR" altLang="en-US" sz="1200" dirty="0" smtClean="0"/>
              <a:t>정의</a:t>
            </a:r>
            <a:endParaRPr kumimoji="1"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47" y="3970388"/>
            <a:ext cx="3276600" cy="1803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45" y="3218057"/>
            <a:ext cx="3200400" cy="8509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45" y="4368433"/>
            <a:ext cx="3187700" cy="1447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47" y="3316526"/>
            <a:ext cx="3467100" cy="368300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1691680" y="2358153"/>
            <a:ext cx="3890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smtClean="0"/>
              <a:t>※ Destroy </a:t>
            </a:r>
            <a:r>
              <a:rPr kumimoji="1" lang="ko-KR" altLang="en-US" sz="1000" dirty="0" smtClean="0"/>
              <a:t>이벤트는 </a:t>
            </a:r>
            <a:r>
              <a:rPr kumimoji="1" lang="en-US" altLang="ko-KR" sz="1000" dirty="0" smtClean="0"/>
              <a:t>scope </a:t>
            </a:r>
            <a:r>
              <a:rPr kumimoji="1" lang="ko-KR" altLang="en-US" sz="1000" dirty="0" smtClean="0"/>
              <a:t>가</a:t>
            </a:r>
            <a:r>
              <a:rPr kumimoji="1" lang="en-US" altLang="ko-KR" sz="1000" dirty="0" smtClean="0"/>
              <a:t> prototype </a:t>
            </a:r>
            <a:r>
              <a:rPr kumimoji="1" lang="ko-KR" altLang="en-US" sz="1000" dirty="0" smtClean="0"/>
              <a:t>인 경우에는 처리 불가</a:t>
            </a:r>
            <a:endParaRPr kumimoji="1" lang="ko-KR" altLang="en-US" sz="1000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1285280" y="6379820"/>
            <a:ext cx="3889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smtClean="0"/>
              <a:t>※ Interface </a:t>
            </a:r>
            <a:r>
              <a:rPr kumimoji="1" lang="ko-KR" altLang="en-US" sz="1000" dirty="0" smtClean="0"/>
              <a:t>구현은 코드 의존성이 발생하므로 잘 사용되지 않음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00898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Context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56251" y="1645912"/>
            <a:ext cx="785225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ApplicationContext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BeanFactory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를 확장한 것으로 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BeanFactory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기능 외 추가 기능을 제공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1256251" y="5193445"/>
            <a:ext cx="7852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200" spc="-20" dirty="0" err="1" smtClean="0">
                <a:latin typeface="맑은 고딕" pitchFamily="50" charset="-127"/>
                <a:ea typeface="맑은 고딕" pitchFamily="50" charset="-127"/>
              </a:rPr>
              <a:t>BeanFactory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 : Bean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을 클라이언트가 요청할 때 생성함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(Bean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을 생성하는 역할만 수행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200" spc="-20" dirty="0" err="1" smtClean="0">
                <a:latin typeface="맑은 고딕" pitchFamily="50" charset="-127"/>
                <a:ea typeface="맑은 고딕" pitchFamily="50" charset="-127"/>
              </a:rPr>
              <a:t>ApplicationContext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어플리케이션에서 공유되는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Flow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를 구성하기 위해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을 미리 생성함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                          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환경구성에 관련된 오류를 미리 검출하는 효과도 있음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789707"/>
              </p:ext>
            </p:extLst>
          </p:nvPr>
        </p:nvGraphicFramePr>
        <p:xfrm>
          <a:off x="1475656" y="2123055"/>
          <a:ext cx="6840759" cy="3021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0253"/>
                <a:gridCol w="2280253"/>
                <a:gridCol w="2280253"/>
              </a:tblGrid>
              <a:tr h="235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Feature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BeanFactory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ApplicationContext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191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Bean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생성 및 </a:t>
                      </a:r>
                      <a:r>
                        <a:rPr lang="en-US" altLang="ko-KR" sz="1000" baseline="0" dirty="0" smtClean="0"/>
                        <a:t>Lifecycle </a:t>
                      </a:r>
                      <a:r>
                        <a:rPr lang="ko-KR" altLang="en-US" sz="1000" baseline="0" dirty="0" smtClean="0"/>
                        <a:t>관리</a:t>
                      </a:r>
                      <a:endParaRPr lang="en-US" altLang="ko-KR" sz="100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baseline="0" dirty="0" smtClean="0"/>
                        <a:t>Lazy-Loading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baseline="0" dirty="0" smtClean="0"/>
                        <a:t>Pre-Loading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1917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err="1" smtClean="0"/>
                        <a:t>BeanPostProcessor</a:t>
                      </a:r>
                      <a:r>
                        <a:rPr lang="en-US" altLang="ko-KR" sz="1000" baseline="0" dirty="0" smtClean="0"/>
                        <a:t> 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ko-KR" altLang="en-US" sz="1000" baseline="0" dirty="0" smtClean="0"/>
                        <a:t>자동 등록</a:t>
                      </a:r>
                      <a:endParaRPr lang="en-US" altLang="ko-KR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@Required,</a:t>
                      </a:r>
                      <a:r>
                        <a:rPr lang="en-US" altLang="ko-KR" sz="1000" baseline="0" dirty="0" smtClean="0"/>
                        <a:t> @</a:t>
                      </a:r>
                      <a:r>
                        <a:rPr lang="en-US" altLang="ko-KR" sz="1000" baseline="0" dirty="0" err="1" smtClean="0"/>
                        <a:t>Autowired</a:t>
                      </a:r>
                      <a:r>
                        <a:rPr lang="en-US" altLang="ko-KR" sz="1000" baseline="0" dirty="0" smtClean="0"/>
                        <a:t>, @Resource,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@Controller </a:t>
                      </a:r>
                      <a:r>
                        <a:rPr lang="ko-KR" altLang="en-US" sz="1000" baseline="0" dirty="0" smtClean="0"/>
                        <a:t>등 지원</a:t>
                      </a:r>
                      <a:endParaRPr lang="en-US" altLang="ko-KR" sz="1000" baseline="0" dirty="0" smtClean="0"/>
                    </a:p>
                  </a:txBody>
                  <a:tcPr anchor="ctr"/>
                </a:tc>
              </a:tr>
              <a:tr h="51917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err="1" smtClean="0"/>
                        <a:t>BeanFactoryPostProcessor</a:t>
                      </a:r>
                      <a:endParaRPr lang="en-US" altLang="ko-KR" sz="1000" dirty="0" smtClean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ko-KR" altLang="en-US" sz="1000" baseline="0" dirty="0" smtClean="0"/>
                        <a:t>자동 등록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ko-KR" altLang="en-US" sz="1000" dirty="0" smtClean="0"/>
                        <a:t>스프링 설정의 메타정보를 만든 후 </a:t>
                      </a:r>
                      <a:endParaRPr lang="en-US" altLang="ko-KR" sz="1000" dirty="0" smtClean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1</a:t>
                      </a:r>
                      <a:r>
                        <a:rPr lang="ko-KR" altLang="en-US" sz="1000" dirty="0" smtClean="0"/>
                        <a:t>회 호출됨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1917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ko-KR" altLang="en-US" sz="1000" dirty="0" smtClean="0"/>
                        <a:t>국제화를 위한 메세지 소스</a:t>
                      </a:r>
                      <a:endParaRPr lang="en-US" altLang="ko-KR" sz="1000" dirty="0" smtClean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(i18n)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191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ApplicationEvent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처리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ApplicationEvent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이벤트</a:t>
                      </a:r>
                      <a:r>
                        <a:rPr lang="en-US" altLang="ko-KR" sz="1000" dirty="0" smtClean="0"/>
                        <a:t>),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ApplicationListener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이벤트수신자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en-US" altLang="ko-KR" sz="1000" baseline="0" dirty="0" smtClean="0"/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ApplicationEventPublisherAware</a:t>
                      </a:r>
                      <a:r>
                        <a:rPr lang="en-US" altLang="ko-KR" sz="1000" dirty="0" smtClean="0">
                          <a:effectLst/>
                        </a:rPr>
                        <a:t>(</a:t>
                      </a:r>
                      <a:r>
                        <a:rPr lang="ko-KR" altLang="en-US" sz="1000" dirty="0" smtClean="0">
                          <a:effectLst/>
                        </a:rPr>
                        <a:t>이벤트발신자</a:t>
                      </a:r>
                      <a:r>
                        <a:rPr lang="en-US" altLang="ko-KR" sz="1000" dirty="0" smtClean="0">
                          <a:effectLst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916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770" y="2181216"/>
            <a:ext cx="5214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altLang="ko-KR" sz="5400" b="1" dirty="0" smtClean="0">
                <a:latin typeface="Rubrik Medium" pitchFamily="50" charset="0"/>
                <a:ea typeface="맑은 고딕" pitchFamily="50" charset="-127"/>
              </a:rPr>
              <a:t>Thank you.</a:t>
            </a:r>
            <a:endParaRPr lang="ko-KR" altLang="en-US" sz="5400" b="1" dirty="0">
              <a:latin typeface="Rubrik Medium" pitchFamily="50" charset="0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1.1  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예제 템플릿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9"/>
          <p:cNvSpPr txBox="1"/>
          <p:nvPr/>
        </p:nvSpPr>
        <p:spPr>
          <a:xfrm>
            <a:off x="705778" y="1155366"/>
            <a:ext cx="4223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내용 제목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맑은 고딕 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B, 12pt</a:t>
            </a:r>
          </a:p>
        </p:txBody>
      </p:sp>
      <p:sp>
        <p:nvSpPr>
          <p:cNvPr id="4" name="TextBox 13"/>
          <p:cNvSpPr txBox="1"/>
          <p:nvPr/>
        </p:nvSpPr>
        <p:spPr>
          <a:xfrm>
            <a:off x="705778" y="1492554"/>
            <a:ext cx="5223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b="1" spc="-20" dirty="0" smtClean="0">
                <a:latin typeface="맑은 고딕" pitchFamily="50" charset="-127"/>
                <a:ea typeface="맑은 고딕" pitchFamily="50" charset="-127"/>
              </a:rPr>
              <a:t>소제목</a:t>
            </a:r>
            <a:r>
              <a:rPr lang="en-US" altLang="ko-KR" sz="1000" b="1" spc="-2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spc="-20" dirty="0" smtClean="0">
                <a:latin typeface="맑은 고딕" pitchFamily="50" charset="-127"/>
                <a:ea typeface="맑은 고딕" pitchFamily="50" charset="-127"/>
              </a:rPr>
              <a:t>맑은 고딕 </a:t>
            </a:r>
            <a:r>
              <a:rPr lang="en-US" altLang="ko-KR" sz="1000" b="1" spc="-20" dirty="0" smtClean="0">
                <a:latin typeface="맑은 고딕" pitchFamily="50" charset="-127"/>
                <a:ea typeface="맑은 고딕" pitchFamily="50" charset="-127"/>
              </a:rPr>
              <a:t>B , 10pt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소제목 이하의 본문내용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맑은 고딕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, 10pt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① 상세항목의 내용</a:t>
            </a:r>
            <a:endParaRPr lang="en-US" altLang="ko-KR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0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spc="-2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- </a:t>
            </a:r>
            <a:r>
              <a:rPr lang="ko-KR" altLang="en-US" sz="1000" spc="-2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상세항목의 내용</a:t>
            </a:r>
            <a:endParaRPr lang="en-US" altLang="ko-KR" sz="1000" spc="-2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4"/>
          <p:cNvSpPr txBox="1"/>
          <p:nvPr/>
        </p:nvSpPr>
        <p:spPr>
          <a:xfrm>
            <a:off x="705778" y="2574602"/>
            <a:ext cx="52235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본문 내용의 글꼴 크기</a:t>
            </a:r>
            <a:endParaRPr lang="en-US" altLang="ko-KR" sz="10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화면에서의 가독성을 고려하여 최소 </a:t>
            </a:r>
            <a:r>
              <a:rPr lang="en-US" altLang="ko-KR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10pt</a:t>
            </a:r>
            <a:r>
              <a:rPr lang="ko-KR" altLang="en-US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로 권장합니다</a:t>
            </a:r>
            <a:r>
              <a:rPr lang="en-US" altLang="ko-KR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다만</a:t>
            </a:r>
            <a:r>
              <a:rPr lang="en-US" altLang="ko-KR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캡션으로 사용하는 경우 등 상황에 따라 </a:t>
            </a:r>
            <a:r>
              <a:rPr lang="en-US" altLang="ko-KR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pt </a:t>
            </a:r>
            <a:r>
              <a:rPr lang="ko-KR" altLang="en-US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미만으로 사용하실 수 있습니다</a:t>
            </a:r>
            <a:r>
              <a:rPr lang="en-US" altLang="ko-KR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TextBox 15"/>
          <p:cNvSpPr txBox="1"/>
          <p:nvPr/>
        </p:nvSpPr>
        <p:spPr>
          <a:xfrm>
            <a:off x="705778" y="3441382"/>
            <a:ext cx="52235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본문 내용의 줄간격</a:t>
            </a:r>
            <a:endParaRPr lang="en-US" altLang="ko-KR" sz="10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기본 줄간격은 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1.5</a:t>
            </a: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배입니다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상황에 따라 조절하실 수 있습니다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" name="TextBox 16"/>
          <p:cNvSpPr txBox="1"/>
          <p:nvPr/>
        </p:nvSpPr>
        <p:spPr>
          <a:xfrm>
            <a:off x="705778" y="4293876"/>
            <a:ext cx="52235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본문 내용의 글자간격</a:t>
            </a:r>
            <a:endParaRPr lang="en-US" altLang="ko-KR" sz="10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기본 글자간격은  좁게 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0.2pt </a:t>
            </a: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상황에 따라 조절하실 수 있습니다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44848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036" y="2344094"/>
            <a:ext cx="8003379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US" altLang="ko-KR" sz="4000" b="1" spc="-1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4000" b="1" spc="-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4000" b="1" spc="-100" dirty="0" smtClean="0">
                <a:latin typeface="맑은 고딕" pitchFamily="50" charset="-127"/>
                <a:ea typeface="맑은 고딕" pitchFamily="50" charset="-127"/>
              </a:rPr>
              <a:t>Spring Framework?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28596" y="2214554"/>
            <a:ext cx="828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  Spring Framework?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Framework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1184242" y="1645912"/>
            <a:ext cx="7852253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언어 기반의 </a:t>
            </a:r>
            <a:r>
              <a:rPr lang="en-US" altLang="ko-KR" sz="1400" spc="-20" dirty="0">
                <a:latin typeface="맑은 고딕" pitchFamily="50" charset="-127"/>
                <a:ea typeface="맑은 고딕" pitchFamily="50" charset="-127"/>
              </a:rPr>
              <a:t>Application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Framework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로써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Web Application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Server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개발에 주로 사용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비즈니스 로직 구현에 좀 더 집중할 수 있도록 개발 인프라를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에서 제공함</a:t>
            </a:r>
            <a:endParaRPr lang="en-US" altLang="ko-KR" sz="1400" spc="-2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705778" y="2941635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Framework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핵심 기능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3432181"/>
            <a:ext cx="785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의존 주입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(DI; Dependency Injection)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과 제어 반전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; Inversion of Control)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관점지향 프로그래밍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(AOP; Aspect-Oriented Programming)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MVC Web Application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과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RESTful Web Service F/W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JDBC(DB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연결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), JPA(DB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관련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API), JMS(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메세지 송수신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데이터 접근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F/</a:t>
            </a:r>
            <a:r>
              <a:rPr lang="en-US" altLang="ko-KR" sz="1400" spc="-20" dirty="0">
                <a:latin typeface="맑은 고딕" pitchFamily="50" charset="-127"/>
                <a:ea typeface="맑은 고딕" pitchFamily="50" charset="-127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5312424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  Spring Framework?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Framework Main Components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4" y="2495790"/>
            <a:ext cx="2533735" cy="1861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텍스트 상자 3"/>
          <p:cNvSpPr txBox="1"/>
          <p:nvPr/>
        </p:nvSpPr>
        <p:spPr>
          <a:xfrm>
            <a:off x="298727" y="4500868"/>
            <a:ext cx="2196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Spring Main Components</a:t>
            </a:r>
            <a:endParaRPr kumimoji="1"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245"/>
              </p:ext>
            </p:extLst>
          </p:nvPr>
        </p:nvGraphicFramePr>
        <p:xfrm>
          <a:off x="2915816" y="1844824"/>
          <a:ext cx="6096000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472784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구분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설명</a:t>
                      </a:r>
                      <a:endParaRPr lang="ko-KR" altLang="en-US" sz="1200" b="1" dirty="0"/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POJO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(Plain</a:t>
                      </a:r>
                      <a:r>
                        <a:rPr lang="en-US" altLang="ko-KR" sz="1200" b="0" baseline="0" dirty="0" smtClean="0"/>
                        <a:t>-old Java Object)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특정 </a:t>
                      </a:r>
                      <a:r>
                        <a:rPr lang="en-US" altLang="ko-KR" sz="1200" dirty="0" smtClean="0"/>
                        <a:t>API(Servlet,</a:t>
                      </a:r>
                      <a:r>
                        <a:rPr lang="en-US" altLang="ko-KR" sz="1200" baseline="0" dirty="0" smtClean="0"/>
                        <a:t> EJB </a:t>
                      </a:r>
                      <a:r>
                        <a:rPr lang="ko-KR" altLang="en-US" sz="1200" baseline="0" dirty="0" smtClean="0"/>
                        <a:t>등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baseline="0" dirty="0" smtClean="0"/>
                        <a:t>에 구속받지 않고 </a:t>
                      </a:r>
                      <a:r>
                        <a:rPr lang="en-US" altLang="ko-KR" sz="1200" baseline="0" dirty="0" smtClean="0"/>
                        <a:t>Java Object </a:t>
                      </a:r>
                      <a:r>
                        <a:rPr lang="ko-KR" altLang="en-US" sz="1200" baseline="0" dirty="0" smtClean="0"/>
                        <a:t>를 구현할 수 있음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baseline="0" dirty="0" smtClean="0"/>
                        <a:t>이식성과 테스트 효율이 높아지는 장점</a:t>
                      </a:r>
                      <a:endParaRPr lang="en-US" altLang="ko-KR" sz="1200" baseline="0" dirty="0" smtClean="0"/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AOP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트랜젝션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로깅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예외 등의 로직을 공통으로 처리할 수 있게 함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비즈니스 로직과 공통 로직을 분리할 수 있는 장점 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PSA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(Portable Service</a:t>
                      </a:r>
                      <a:r>
                        <a:rPr lang="en-US" altLang="ko-KR" sz="1200" b="0" baseline="0" dirty="0" smtClean="0"/>
                        <a:t> Abstraction)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Spring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외 모듈을 사용함에 있어 별도의 추상화 레이어를 제공함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baseline="0" dirty="0" smtClean="0"/>
                        <a:t>실제 구현할 시 모듈의 의존 없이 프로그램에 집중 할 수 있는 장점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8471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036" y="2344094"/>
            <a:ext cx="8003379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US" altLang="ko-KR" sz="4000" b="1" spc="-1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4000" b="1" spc="-10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4000" b="1" spc="-10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28596" y="2214554"/>
            <a:ext cx="828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9484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객체의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과 타 객체에 대한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종속성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을 소스코드 내부에서 하드코딩이 아닌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b="1" u="sng" spc="-2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소스코드 외부에서 설정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하게 함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(=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모든 종류의 작업을 사용하는 쪽에서 제어함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프로그램의 유연성과 확장성 확대를 향상시키는 효과 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662149"/>
              </p:ext>
            </p:extLst>
          </p:nvPr>
        </p:nvGraphicFramePr>
        <p:xfrm>
          <a:off x="1196190" y="2996952"/>
          <a:ext cx="7480266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830"/>
                <a:gridCol w="580143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구분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설명</a:t>
                      </a:r>
                      <a:endParaRPr lang="ko-KR" altLang="en-US" sz="1200" b="1" dirty="0"/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err="1" smtClean="0"/>
                        <a:t>IoC</a:t>
                      </a:r>
                      <a:endParaRPr lang="en-US" altLang="ko-KR" sz="1200" b="0" baseline="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baseline="0" dirty="0" smtClean="0"/>
                        <a:t>(Inversion of Control)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baseline="0" dirty="0" smtClean="0"/>
                        <a:t>기존 자바 개발 시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 객체를 생성하고 서로간의 의존 관계를 연결하는 주도권은 어플리케이션에 있었음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baseline="0" dirty="0" smtClean="0"/>
                        <a:t>객체의 생명주기를 </a:t>
                      </a:r>
                      <a:r>
                        <a:rPr lang="en-US" altLang="ko-KR" sz="1200" baseline="0" dirty="0" smtClean="0"/>
                        <a:t>Container </a:t>
                      </a:r>
                      <a:r>
                        <a:rPr lang="ko-KR" altLang="en-US" sz="1200" baseline="0" dirty="0" smtClean="0"/>
                        <a:t>들이 담당함으로써 객체에 대한 제어권이 바뀌었다는 의미로 </a:t>
                      </a:r>
                      <a:r>
                        <a:rPr lang="en-US" altLang="ko-KR" sz="1200" baseline="0" dirty="0" err="1" smtClean="0"/>
                        <a:t>IoC</a:t>
                      </a:r>
                      <a:r>
                        <a:rPr lang="ko-KR" altLang="en-US" sz="1200" baseline="0" dirty="0" smtClean="0"/>
                        <a:t> 라고 지칭</a:t>
                      </a:r>
                      <a:endParaRPr lang="en-US" altLang="ko-KR" sz="1200" baseline="0" dirty="0" smtClean="0"/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DI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(Dependency</a:t>
                      </a:r>
                      <a:r>
                        <a:rPr lang="en-US" altLang="ko-KR" sz="1200" b="0" baseline="0" dirty="0" smtClean="0"/>
                        <a:t> Injection)</a:t>
                      </a:r>
                      <a:endParaRPr lang="en-US" altLang="ko-KR" sz="12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각 클래스의 사이의 의존 관계를 </a:t>
                      </a:r>
                      <a:r>
                        <a:rPr lang="ko-KR" altLang="en-US" sz="1200" baseline="0" dirty="0" smtClean="0"/>
                        <a:t>컨테이너가 </a:t>
                      </a:r>
                      <a:r>
                        <a:rPr lang="ko-KR" altLang="en-US" sz="1200" baseline="0" dirty="0" smtClean="0"/>
                        <a:t>자동으로 연결해 주는 것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의존관계를 자동으로 연결해주기에 개발자들이 컨테이너 </a:t>
                      </a:r>
                      <a:r>
                        <a:rPr lang="en-US" altLang="ko-KR" sz="1200" dirty="0" smtClean="0"/>
                        <a:t>API</a:t>
                      </a:r>
                      <a:r>
                        <a:rPr lang="ko-KR" altLang="en-US" sz="1200" dirty="0" smtClean="0"/>
                        <a:t>에 종속되지 않아도 되는 장점이 생김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=</a:t>
                      </a:r>
                      <a:r>
                        <a:rPr lang="ko-KR" altLang="en-US" sz="1200" dirty="0" smtClean="0"/>
                        <a:t> 설정만 해주면 의존 관계가 형성됨 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텍스트 상자 9"/>
          <p:cNvSpPr txBox="1"/>
          <p:nvPr/>
        </p:nvSpPr>
        <p:spPr>
          <a:xfrm>
            <a:off x="1262062" y="5587573"/>
            <a:ext cx="2291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</a:t>
            </a:r>
            <a:r>
              <a:rPr kumimoji="1" lang="en-US" altLang="ko-KR" sz="1200" dirty="0" err="1" smtClean="0"/>
              <a:t>IoC</a:t>
            </a:r>
            <a:r>
              <a:rPr kumimoji="1" lang="en-US" altLang="ko-KR" sz="1200" dirty="0" smtClean="0"/>
              <a:t> Container </a:t>
            </a:r>
            <a:r>
              <a:rPr kumimoji="1" lang="ko-KR" altLang="en-US" sz="1200" dirty="0" smtClean="0"/>
              <a:t>의 주요 개념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84388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66681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설명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2051720" y="1174473"/>
            <a:ext cx="785225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외부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(xml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파일 등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에서 객체의 생성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의존 등의 제어를 하는 것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97540"/>
              </p:ext>
            </p:extLst>
          </p:nvPr>
        </p:nvGraphicFramePr>
        <p:xfrm>
          <a:off x="395536" y="1628800"/>
          <a:ext cx="8424936" cy="4572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4680520"/>
                <a:gridCol w="28083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객체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호출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개념도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7491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클래스 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ko-KR" altLang="en-US" sz="1000" b="1" dirty="0" smtClean="0"/>
                        <a:t>호출</a:t>
                      </a:r>
                      <a:endParaRPr lang="en-US" altLang="ko-KR" sz="1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클래스 내에 선언과 구현이 동일 위치</a:t>
                      </a:r>
                      <a:endParaRPr lang="en-US" altLang="ko-KR" sz="10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다양한 형태로 변경 불가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1221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인터페이스 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ko-KR" altLang="en-US" sz="1000" b="1" dirty="0" smtClean="0"/>
                        <a:t>호출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구현 클래스 교체가 용이</a:t>
                      </a:r>
                      <a:endParaRPr lang="en-US" altLang="ko-KR" sz="10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구현 클래스 교체 시 호출 클래스의 코드 변경이 필요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1221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팩토리 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ko-KR" altLang="en-US" sz="1000" b="1" dirty="0" smtClean="0"/>
                        <a:t>호출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구현 클래스 변경 시 팩토리 만 변경 필요</a:t>
                      </a:r>
                      <a:endParaRPr lang="en-US" altLang="ko-KR" sz="10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호출 클래스가 팩토리에 의존함</a:t>
                      </a:r>
                      <a:endParaRPr lang="en-US" altLang="ko-KR" sz="1000" dirty="0" smtClean="0"/>
                    </a:p>
                  </a:txBody>
                  <a:tcPr anchor="ctr"/>
                </a:tc>
              </a:tr>
              <a:tr h="1122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/>
                        <a:t>IoC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실행시점에 조립기에 의해 클래스 간의 관계가 형성됨</a:t>
                      </a:r>
                      <a:endParaRPr lang="en-US" altLang="ko-KR" sz="10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외부요소에 의한 의존성 삽입을 뜻해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b="1" dirty="0" err="1" smtClean="0"/>
                        <a:t>IoC</a:t>
                      </a:r>
                      <a:r>
                        <a:rPr lang="en-US" altLang="ko-KR" sz="1000" b="1" baseline="0" dirty="0" smtClean="0"/>
                        <a:t> </a:t>
                      </a:r>
                      <a:r>
                        <a:rPr lang="ko-KR" altLang="en-US" sz="1000" b="1" baseline="0" dirty="0" smtClean="0"/>
                        <a:t>를 </a:t>
                      </a:r>
                      <a:r>
                        <a:rPr lang="en-US" altLang="ko-KR" sz="1000" b="1" baseline="0" dirty="0" smtClean="0"/>
                        <a:t>DI </a:t>
                      </a:r>
                      <a:r>
                        <a:rPr lang="ko-KR" altLang="en-US" sz="1000" b="1" baseline="0" dirty="0" smtClean="0"/>
                        <a:t>라는 표현으로 사용</a:t>
                      </a:r>
                      <a:endParaRPr lang="en-US" altLang="ko-KR" sz="1000" b="1" dirty="0" smtClean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5" name="직선 화살표 연결선 14"/>
          <p:cNvCxnSpPr>
            <a:stCxn id="63" idx="3"/>
            <a:endCxn id="96" idx="1"/>
          </p:cNvCxnSpPr>
          <p:nvPr/>
        </p:nvCxnSpPr>
        <p:spPr>
          <a:xfrm flipV="1">
            <a:off x="2545544" y="2396302"/>
            <a:ext cx="2076984" cy="2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966491" y="2147982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 smtClean="0"/>
              <a:t>생성 </a:t>
            </a:r>
            <a:r>
              <a:rPr kumimoji="1" lang="en-US" altLang="ko-KR" sz="1200" dirty="0" smtClean="0"/>
              <a:t>/</a:t>
            </a:r>
            <a:r>
              <a:rPr kumimoji="1" lang="ko-KR" altLang="en-US" sz="1200" dirty="0" smtClean="0"/>
              <a:t> 사용 </a:t>
            </a:r>
            <a:r>
              <a:rPr kumimoji="1" lang="en-US" altLang="ko-KR" sz="1200" dirty="0" smtClean="0"/>
              <a:t>/</a:t>
            </a:r>
            <a:r>
              <a:rPr kumimoji="1" lang="ko-KR" altLang="en-US" sz="1200" dirty="0" smtClean="0"/>
              <a:t> 호출</a:t>
            </a:r>
            <a:endParaRPr kumimoji="1" lang="ko-KR" altLang="en-US" sz="1200" dirty="0"/>
          </a:p>
        </p:txBody>
      </p:sp>
      <p:cxnSp>
        <p:nvCxnSpPr>
          <p:cNvPr id="26" name="직선 화살표 연결선 25"/>
          <p:cNvCxnSpPr>
            <a:stCxn id="64" idx="3"/>
            <a:endCxn id="27" idx="1"/>
          </p:cNvCxnSpPr>
          <p:nvPr/>
        </p:nvCxnSpPr>
        <p:spPr>
          <a:xfrm flipV="1">
            <a:off x="2545364" y="3085717"/>
            <a:ext cx="2079757" cy="2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625121" y="2947260"/>
            <a:ext cx="847080" cy="276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/>
              <a:t>인터페이스</a:t>
            </a:r>
            <a:endParaRPr kumimoji="1" lang="ko-KR" altLang="en-US" sz="10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3444185" y="284062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 smtClean="0"/>
              <a:t>사용</a:t>
            </a:r>
            <a:endParaRPr kumimoji="1" lang="ko-KR" altLang="en-US" sz="1200" dirty="0"/>
          </a:p>
        </p:txBody>
      </p:sp>
      <p:sp>
        <p:nvSpPr>
          <p:cNvPr id="31" name="직사각형 30"/>
          <p:cNvSpPr/>
          <p:nvPr/>
        </p:nvSpPr>
        <p:spPr>
          <a:xfrm>
            <a:off x="4625121" y="3627129"/>
            <a:ext cx="847080" cy="2721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dirty="0" smtClean="0"/>
              <a:t>구현 클래스</a:t>
            </a:r>
            <a:endParaRPr kumimoji="1" lang="ko-KR" altLang="en-US" sz="950" dirty="0"/>
          </a:p>
        </p:txBody>
      </p:sp>
      <p:sp>
        <p:nvSpPr>
          <p:cNvPr id="32" name="텍스트 상자 31"/>
          <p:cNvSpPr txBox="1"/>
          <p:nvPr/>
        </p:nvSpPr>
        <p:spPr>
          <a:xfrm>
            <a:off x="3205337" y="3485569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 smtClean="0"/>
              <a:t>생성 </a:t>
            </a:r>
            <a:r>
              <a:rPr kumimoji="1" lang="en-US" altLang="ko-KR" sz="1200" dirty="0" smtClean="0"/>
              <a:t>/</a:t>
            </a:r>
            <a:r>
              <a:rPr kumimoji="1" lang="ko-KR" altLang="en-US" sz="1200" dirty="0" smtClean="0"/>
              <a:t> 호출</a:t>
            </a:r>
            <a:endParaRPr kumimoji="1" lang="ko-KR" altLang="en-US" sz="1200" dirty="0"/>
          </a:p>
        </p:txBody>
      </p:sp>
      <p:cxnSp>
        <p:nvCxnSpPr>
          <p:cNvPr id="34" name="꺾인 연결선[E] 33"/>
          <p:cNvCxnSpPr>
            <a:stCxn id="64" idx="2"/>
            <a:endCxn id="31" idx="1"/>
          </p:cNvCxnSpPr>
          <p:nvPr/>
        </p:nvCxnSpPr>
        <p:spPr>
          <a:xfrm rot="16200000" flipH="1">
            <a:off x="3105050" y="2243120"/>
            <a:ext cx="536845" cy="25032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1" idx="0"/>
            <a:endCxn id="27" idx="2"/>
          </p:cNvCxnSpPr>
          <p:nvPr/>
        </p:nvCxnSpPr>
        <p:spPr>
          <a:xfrm flipV="1">
            <a:off x="5048661" y="3224174"/>
            <a:ext cx="0" cy="4029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5051765" y="330776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smtClean="0"/>
              <a:t>구현</a:t>
            </a:r>
            <a:endParaRPr kumimoji="1" lang="ko-KR" altLang="en-US" sz="1200" dirty="0"/>
          </a:p>
        </p:txBody>
      </p:sp>
      <p:cxnSp>
        <p:nvCxnSpPr>
          <p:cNvPr id="49" name="직선 화살표 연결선 48"/>
          <p:cNvCxnSpPr>
            <a:endCxn id="50" idx="1"/>
          </p:cNvCxnSpPr>
          <p:nvPr/>
        </p:nvCxnSpPr>
        <p:spPr>
          <a:xfrm flipV="1">
            <a:off x="2282341" y="4215171"/>
            <a:ext cx="2328581" cy="4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4610922" y="4076714"/>
            <a:ext cx="847080" cy="276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/>
              <a:t>인터페이스</a:t>
            </a:r>
            <a:endParaRPr kumimoji="1" lang="ko-KR" altLang="en-US" sz="1000" dirty="0"/>
          </a:p>
        </p:txBody>
      </p:sp>
      <p:sp>
        <p:nvSpPr>
          <p:cNvPr id="51" name="직사각형 50"/>
          <p:cNvSpPr/>
          <p:nvPr/>
        </p:nvSpPr>
        <p:spPr>
          <a:xfrm>
            <a:off x="4610922" y="4714907"/>
            <a:ext cx="847080" cy="2721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dirty="0" smtClean="0"/>
              <a:t>구현 클래스</a:t>
            </a:r>
            <a:endParaRPr kumimoji="1" lang="ko-KR" altLang="en-US" sz="950" dirty="0"/>
          </a:p>
        </p:txBody>
      </p:sp>
      <p:sp>
        <p:nvSpPr>
          <p:cNvPr id="52" name="텍스트 상자 51"/>
          <p:cNvSpPr txBox="1"/>
          <p:nvPr/>
        </p:nvSpPr>
        <p:spPr>
          <a:xfrm>
            <a:off x="3364866" y="461502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smtClean="0"/>
              <a:t>생성</a:t>
            </a:r>
            <a:endParaRPr kumimoji="1" lang="ko-KR" altLang="en-US" sz="1200" dirty="0"/>
          </a:p>
        </p:txBody>
      </p:sp>
      <p:cxnSp>
        <p:nvCxnSpPr>
          <p:cNvPr id="54" name="직선 화살표 연결선 53"/>
          <p:cNvCxnSpPr>
            <a:stCxn id="51" idx="0"/>
            <a:endCxn id="50" idx="2"/>
          </p:cNvCxnSpPr>
          <p:nvPr/>
        </p:nvCxnSpPr>
        <p:spPr>
          <a:xfrm flipV="1">
            <a:off x="5034462" y="4353628"/>
            <a:ext cx="0" cy="361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5037566" y="4437223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smtClean="0"/>
              <a:t>구현</a:t>
            </a:r>
            <a:endParaRPr kumimoji="1" lang="ko-KR" altLang="en-US" sz="1200" dirty="0"/>
          </a:p>
        </p:txBody>
      </p:sp>
      <p:sp>
        <p:nvSpPr>
          <p:cNvPr id="57" name="직사각형 56"/>
          <p:cNvSpPr/>
          <p:nvPr/>
        </p:nvSpPr>
        <p:spPr>
          <a:xfrm>
            <a:off x="1694076" y="4713418"/>
            <a:ext cx="847080" cy="2721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smtClean="0"/>
              <a:t>팩토리</a:t>
            </a:r>
            <a:endParaRPr kumimoji="1" lang="ko-KR" altLang="en-US" sz="950" dirty="0"/>
          </a:p>
        </p:txBody>
      </p:sp>
      <p:cxnSp>
        <p:nvCxnSpPr>
          <p:cNvPr id="58" name="직선 화살표 연결선 57"/>
          <p:cNvCxnSpPr>
            <a:stCxn id="61" idx="2"/>
            <a:endCxn id="57" idx="0"/>
          </p:cNvCxnSpPr>
          <p:nvPr/>
        </p:nvCxnSpPr>
        <p:spPr>
          <a:xfrm>
            <a:off x="2117616" y="4353628"/>
            <a:ext cx="0" cy="35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694076" y="4076714"/>
            <a:ext cx="847080" cy="2769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dirty="0" smtClean="0"/>
              <a:t>호출 클래스</a:t>
            </a:r>
            <a:endParaRPr kumimoji="1" lang="ko-KR" altLang="en-US" sz="950" dirty="0"/>
          </a:p>
        </p:txBody>
      </p:sp>
      <p:sp>
        <p:nvSpPr>
          <p:cNvPr id="63" name="직사각형 62"/>
          <p:cNvSpPr/>
          <p:nvPr/>
        </p:nvSpPr>
        <p:spPr>
          <a:xfrm>
            <a:off x="1698464" y="2260715"/>
            <a:ext cx="847080" cy="2769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dirty="0" smtClean="0"/>
              <a:t>호출 클래스</a:t>
            </a:r>
            <a:endParaRPr kumimoji="1" lang="ko-KR" altLang="en-US" sz="950" dirty="0"/>
          </a:p>
        </p:txBody>
      </p:sp>
      <p:sp>
        <p:nvSpPr>
          <p:cNvPr id="64" name="직사각형 63"/>
          <p:cNvSpPr/>
          <p:nvPr/>
        </p:nvSpPr>
        <p:spPr>
          <a:xfrm>
            <a:off x="1698284" y="2949433"/>
            <a:ext cx="847080" cy="2769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dirty="0" smtClean="0"/>
              <a:t>호출 클래스</a:t>
            </a:r>
            <a:endParaRPr kumimoji="1" lang="ko-KR" altLang="en-US" sz="950" dirty="0"/>
          </a:p>
        </p:txBody>
      </p:sp>
      <p:cxnSp>
        <p:nvCxnSpPr>
          <p:cNvPr id="73" name="직선 화살표 연결선 72"/>
          <p:cNvCxnSpPr>
            <a:stCxn id="57" idx="3"/>
            <a:endCxn id="51" idx="1"/>
          </p:cNvCxnSpPr>
          <p:nvPr/>
        </p:nvCxnSpPr>
        <p:spPr>
          <a:xfrm>
            <a:off x="2541156" y="4849481"/>
            <a:ext cx="2069766" cy="1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텍스트 상자 76"/>
          <p:cNvSpPr txBox="1"/>
          <p:nvPr/>
        </p:nvSpPr>
        <p:spPr>
          <a:xfrm>
            <a:off x="2171067" y="439488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smtClean="0"/>
              <a:t>호출</a:t>
            </a:r>
            <a:endParaRPr kumimoji="1" lang="ko-KR" altLang="en-US" sz="1200" dirty="0"/>
          </a:p>
        </p:txBody>
      </p:sp>
      <p:sp>
        <p:nvSpPr>
          <p:cNvPr id="78" name="텍스트 상자 77"/>
          <p:cNvSpPr txBox="1"/>
          <p:nvPr/>
        </p:nvSpPr>
        <p:spPr>
          <a:xfrm>
            <a:off x="3331001" y="398937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 smtClean="0"/>
              <a:t>사용</a:t>
            </a:r>
            <a:endParaRPr kumimoji="1" lang="ko-KR" altLang="en-US" sz="1200" dirty="0"/>
          </a:p>
        </p:txBody>
      </p:sp>
      <p:cxnSp>
        <p:nvCxnSpPr>
          <p:cNvPr id="79" name="직선 화살표 연결선 78"/>
          <p:cNvCxnSpPr>
            <a:endCxn id="80" idx="1"/>
          </p:cNvCxnSpPr>
          <p:nvPr/>
        </p:nvCxnSpPr>
        <p:spPr>
          <a:xfrm flipV="1">
            <a:off x="2282341" y="5378038"/>
            <a:ext cx="2328581" cy="4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4610922" y="5239581"/>
            <a:ext cx="847080" cy="276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/>
              <a:t>인터페이스</a:t>
            </a:r>
            <a:endParaRPr kumimoji="1" lang="ko-KR" altLang="en-US" sz="1000" dirty="0"/>
          </a:p>
        </p:txBody>
      </p:sp>
      <p:sp>
        <p:nvSpPr>
          <p:cNvPr id="81" name="직사각형 80"/>
          <p:cNvSpPr/>
          <p:nvPr/>
        </p:nvSpPr>
        <p:spPr>
          <a:xfrm>
            <a:off x="4610922" y="5877774"/>
            <a:ext cx="847080" cy="2721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dirty="0" smtClean="0"/>
              <a:t>구현 클래스</a:t>
            </a:r>
            <a:endParaRPr kumimoji="1" lang="ko-KR" altLang="en-US" sz="950" dirty="0"/>
          </a:p>
        </p:txBody>
      </p:sp>
      <p:sp>
        <p:nvSpPr>
          <p:cNvPr id="82" name="텍스트 상자 81"/>
          <p:cNvSpPr txBox="1"/>
          <p:nvPr/>
        </p:nvSpPr>
        <p:spPr>
          <a:xfrm>
            <a:off x="3364866" y="577789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smtClean="0"/>
              <a:t>생성</a:t>
            </a:r>
            <a:endParaRPr kumimoji="1" lang="ko-KR" altLang="en-US" sz="1200" dirty="0"/>
          </a:p>
        </p:txBody>
      </p:sp>
      <p:cxnSp>
        <p:nvCxnSpPr>
          <p:cNvPr id="83" name="직선 화살표 연결선 82"/>
          <p:cNvCxnSpPr>
            <a:stCxn id="81" idx="0"/>
            <a:endCxn id="80" idx="2"/>
          </p:cNvCxnSpPr>
          <p:nvPr/>
        </p:nvCxnSpPr>
        <p:spPr>
          <a:xfrm flipV="1">
            <a:off x="5034462" y="5516495"/>
            <a:ext cx="0" cy="361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5037566" y="560009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smtClean="0"/>
              <a:t>구현</a:t>
            </a:r>
            <a:endParaRPr kumimoji="1" lang="ko-KR" altLang="en-US" sz="1200" dirty="0"/>
          </a:p>
        </p:txBody>
      </p:sp>
      <p:sp>
        <p:nvSpPr>
          <p:cNvPr id="85" name="직사각형 84"/>
          <p:cNvSpPr/>
          <p:nvPr/>
        </p:nvSpPr>
        <p:spPr>
          <a:xfrm>
            <a:off x="1694076" y="5876285"/>
            <a:ext cx="847080" cy="2721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smtClean="0"/>
              <a:t>조립기</a:t>
            </a:r>
            <a:endParaRPr kumimoji="1" lang="ko-KR" altLang="en-US" sz="950" dirty="0"/>
          </a:p>
        </p:txBody>
      </p:sp>
      <p:sp>
        <p:nvSpPr>
          <p:cNvPr id="87" name="직사각형 86"/>
          <p:cNvSpPr/>
          <p:nvPr/>
        </p:nvSpPr>
        <p:spPr>
          <a:xfrm>
            <a:off x="1694076" y="5239581"/>
            <a:ext cx="847080" cy="2769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dirty="0" smtClean="0"/>
              <a:t>호출 클래스</a:t>
            </a:r>
            <a:endParaRPr kumimoji="1" lang="ko-KR" altLang="en-US" sz="950" dirty="0"/>
          </a:p>
        </p:txBody>
      </p:sp>
      <p:cxnSp>
        <p:nvCxnSpPr>
          <p:cNvPr id="88" name="직선 화살표 연결선 87"/>
          <p:cNvCxnSpPr>
            <a:stCxn id="85" idx="3"/>
            <a:endCxn id="81" idx="1"/>
          </p:cNvCxnSpPr>
          <p:nvPr/>
        </p:nvCxnSpPr>
        <p:spPr>
          <a:xfrm>
            <a:off x="2541156" y="6012348"/>
            <a:ext cx="2069766" cy="1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텍스트 상자 88"/>
          <p:cNvSpPr txBox="1"/>
          <p:nvPr/>
        </p:nvSpPr>
        <p:spPr>
          <a:xfrm>
            <a:off x="2123231" y="555775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 smtClean="0"/>
              <a:t>의존성 삽입</a:t>
            </a:r>
            <a:endParaRPr kumimoji="1" lang="ko-KR" altLang="en-US" sz="1200" dirty="0"/>
          </a:p>
        </p:txBody>
      </p:sp>
      <p:sp>
        <p:nvSpPr>
          <p:cNvPr id="90" name="텍스트 상자 89"/>
          <p:cNvSpPr txBox="1"/>
          <p:nvPr/>
        </p:nvSpPr>
        <p:spPr>
          <a:xfrm>
            <a:off x="3331001" y="515224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 smtClean="0"/>
              <a:t>사용</a:t>
            </a:r>
            <a:endParaRPr kumimoji="1" lang="ko-KR" altLang="en-US" sz="1200" dirty="0"/>
          </a:p>
        </p:txBody>
      </p:sp>
      <p:cxnSp>
        <p:nvCxnSpPr>
          <p:cNvPr id="91" name="직선 화살표 연결선 90"/>
          <p:cNvCxnSpPr>
            <a:stCxn id="85" idx="0"/>
            <a:endCxn id="87" idx="2"/>
          </p:cNvCxnSpPr>
          <p:nvPr/>
        </p:nvCxnSpPr>
        <p:spPr>
          <a:xfrm flipV="1">
            <a:off x="2117616" y="5516495"/>
            <a:ext cx="0" cy="35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4622528" y="2257845"/>
            <a:ext cx="847080" cy="2769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/>
              <a:t>구현클래스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0608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66681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DI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설명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Without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Spring</a:t>
            </a:r>
            <a:r>
              <a:rPr lang="en-US" altLang="ko-KR" sz="1400" b="1" spc="-2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F/W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45145" y="1628800"/>
            <a:ext cx="785225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프로그래밍에서 의존 관계는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new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키워드를 통해 표현이 가능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DI(Dependency Injection)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은 외부에서 생성한 객체를 내부로 주입하는 것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※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객체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의존성이 높아지면 코드 복잡도가 증가하고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유지보수가 쉽지 않음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" y="2694732"/>
            <a:ext cx="3068109" cy="3096344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1102088" y="5937625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Class diagram</a:t>
            </a:r>
            <a:endParaRPr kumimoji="1" lang="ko-KR" altLang="en-US" sz="12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4653362" y="5937625"/>
            <a:ext cx="155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Car </a:t>
            </a:r>
            <a:r>
              <a:rPr kumimoji="1" lang="ko-KR" altLang="en-US" sz="1200" dirty="0" smtClean="0"/>
              <a:t>클래스 코드</a:t>
            </a:r>
            <a:endParaRPr kumimoji="1" lang="ko-KR" altLang="en-US" sz="12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837" y="3068560"/>
            <a:ext cx="3848100" cy="27051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305133" y="3857160"/>
            <a:ext cx="3264710" cy="799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380312" y="3270487"/>
            <a:ext cx="1584176" cy="4227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강한 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/>
            </a:r>
            <a:br>
              <a:rPr kumimoji="1" lang="en-US" altLang="ko-KR" sz="1200" dirty="0" smtClean="0">
                <a:solidFill>
                  <a:schemeClr val="tx1"/>
                </a:solidFill>
              </a:rPr>
            </a:br>
            <a:r>
              <a:rPr kumimoji="1" lang="ko-KR" altLang="en-US" sz="1200" dirty="0" smtClean="0">
                <a:solidFill>
                  <a:schemeClr val="tx1"/>
                </a:solidFill>
              </a:rPr>
              <a:t>의존 관계를 표현함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520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그린 컬러 표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대외비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기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10027</TotalTime>
  <Words>1242</Words>
  <Application>Microsoft Macintosh PowerPoint</Application>
  <PresentationFormat>화면 슬라이드 쇼(4:3)</PresentationFormat>
  <Paragraphs>263</Paragraphs>
  <Slides>25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나눔고딕</vt:lpstr>
      <vt:lpstr>맑은 고딕</vt:lpstr>
      <vt:lpstr>Rix고딕 EB</vt:lpstr>
      <vt:lpstr>Rubrik Medium</vt:lpstr>
      <vt:lpstr>Wingdings</vt:lpstr>
      <vt:lpstr>Arial</vt:lpstr>
      <vt:lpstr>표지</vt:lpstr>
      <vt:lpstr>그린 컬러 표지</vt:lpstr>
      <vt:lpstr>대외비</vt:lpstr>
      <vt:lpstr>기밀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Stevia design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NHN</dc:creator>
  <cp:lastModifiedBy>Microsoft Office 사용자</cp:lastModifiedBy>
  <cp:revision>1408</cp:revision>
  <cp:lastPrinted>2017-07-13T10:37:51Z</cp:lastPrinted>
  <dcterms:created xsi:type="dcterms:W3CDTF">2007-04-27T09:07:31Z</dcterms:created>
  <dcterms:modified xsi:type="dcterms:W3CDTF">2017-07-16T19:04:23Z</dcterms:modified>
</cp:coreProperties>
</file>